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8"/>
  </p:notesMasterIdLst>
  <p:sldIdLst>
    <p:sldId id="256" r:id="rId3"/>
    <p:sldId id="281" r:id="rId4"/>
    <p:sldId id="282" r:id="rId5"/>
    <p:sldId id="283" r:id="rId6"/>
    <p:sldId id="279" r:id="rId7"/>
    <p:sldId id="284" r:id="rId8"/>
    <p:sldId id="285" r:id="rId9"/>
    <p:sldId id="286" r:id="rId10"/>
    <p:sldId id="287" r:id="rId11"/>
    <p:sldId id="280" r:id="rId12"/>
    <p:sldId id="288" r:id="rId13"/>
    <p:sldId id="289" r:id="rId14"/>
    <p:sldId id="290" r:id="rId15"/>
    <p:sldId id="291" r:id="rId16"/>
    <p:sldId id="292"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g+k44Hp7Ka6KStJJgu1t2jPEjGg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53" autoAdjust="0"/>
    <p:restoredTop sz="94660"/>
  </p:normalViewPr>
  <p:slideViewPr>
    <p:cSldViewPr snapToGrid="0">
      <p:cViewPr varScale="1">
        <p:scale>
          <a:sx n="86" d="100"/>
          <a:sy n="86" d="100"/>
        </p:scale>
        <p:origin x="30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69593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2910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Calibri"/>
              <a:buNone/>
              <a:defRPr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 name="Google Shape;16;p4"/>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rtl="0">
              <a:lnSpc>
                <a:spcPct val="90000"/>
              </a:lnSpc>
              <a:spcBef>
                <a:spcPts val="200"/>
              </a:spcBef>
              <a:spcAft>
                <a:spcPts val="0"/>
              </a:spcAft>
              <a:buSzPts val="2400"/>
              <a:buNone/>
              <a:defRPr sz="2400"/>
            </a:lvl2pPr>
            <a:lvl3pPr lvl="2" algn="ctr" rtl="0">
              <a:lnSpc>
                <a:spcPct val="90000"/>
              </a:lnSpc>
              <a:spcBef>
                <a:spcPts val="400"/>
              </a:spcBef>
              <a:spcAft>
                <a:spcPts val="0"/>
              </a:spcAft>
              <a:buSzPts val="2400"/>
              <a:buNone/>
              <a:defRPr sz="2400"/>
            </a:lvl3pPr>
            <a:lvl4pPr lvl="3" algn="ctr" rtl="0">
              <a:lnSpc>
                <a:spcPct val="90000"/>
              </a:lnSpc>
              <a:spcBef>
                <a:spcPts val="400"/>
              </a:spcBef>
              <a:spcAft>
                <a:spcPts val="0"/>
              </a:spcAft>
              <a:buSzPts val="2000"/>
              <a:buNone/>
              <a:defRPr sz="2000"/>
            </a:lvl4pPr>
            <a:lvl5pPr lvl="4" algn="ctr" rtl="0">
              <a:lnSpc>
                <a:spcPct val="90000"/>
              </a:lnSpc>
              <a:spcBef>
                <a:spcPts val="400"/>
              </a:spcBef>
              <a:spcAft>
                <a:spcPts val="0"/>
              </a:spcAft>
              <a:buSzPts val="2000"/>
              <a:buNone/>
              <a:defRPr sz="2000"/>
            </a:lvl5pPr>
            <a:lvl6pPr lvl="5" algn="ctr" rtl="0">
              <a:lnSpc>
                <a:spcPct val="90000"/>
              </a:lnSpc>
              <a:spcBef>
                <a:spcPts val="400"/>
              </a:spcBef>
              <a:spcAft>
                <a:spcPts val="0"/>
              </a:spcAft>
              <a:buSzPts val="2000"/>
              <a:buNone/>
              <a:defRPr sz="2000"/>
            </a:lvl6pPr>
            <a:lvl7pPr lvl="6" algn="ctr" rtl="0">
              <a:lnSpc>
                <a:spcPct val="90000"/>
              </a:lnSpc>
              <a:spcBef>
                <a:spcPts val="400"/>
              </a:spcBef>
              <a:spcAft>
                <a:spcPts val="0"/>
              </a:spcAft>
              <a:buSzPts val="2000"/>
              <a:buNone/>
              <a:defRPr sz="2000"/>
            </a:lvl7pPr>
            <a:lvl8pPr lvl="7" algn="ctr" rtl="0">
              <a:lnSpc>
                <a:spcPct val="90000"/>
              </a:lnSpc>
              <a:spcBef>
                <a:spcPts val="400"/>
              </a:spcBef>
              <a:spcAft>
                <a:spcPts val="0"/>
              </a:spcAft>
              <a:buSzPts val="2000"/>
              <a:buNone/>
              <a:defRPr sz="2000"/>
            </a:lvl8pPr>
            <a:lvl9pPr lvl="8" algn="ctr" rtl="0">
              <a:lnSpc>
                <a:spcPct val="90000"/>
              </a:lnSpc>
              <a:spcBef>
                <a:spcPts val="400"/>
              </a:spcBef>
              <a:spcAft>
                <a:spcPts val="400"/>
              </a:spcAft>
              <a:buSzPts val="2000"/>
              <a:buNone/>
              <a:defRPr sz="2000"/>
            </a:lvl9pPr>
          </a:lstStyle>
          <a:p>
            <a:endParaRPr/>
          </a:p>
        </p:txBody>
      </p:sp>
      <p:sp>
        <p:nvSpPr>
          <p:cNvPr id="17" name="Google Shape;17;p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 name="Google Shape;18;p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19" name="Google Shape;19;p4"/>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3"/>
          <p:cNvSpPr txBox="1">
            <a:spLocks noGrp="1"/>
          </p:cNvSpPr>
          <p:nvPr>
            <p:ph type="body" idx="1"/>
          </p:nvPr>
        </p:nvSpPr>
        <p:spPr>
          <a:xfrm rot="5400000">
            <a:off x="4114830" y="-1171816"/>
            <a:ext cx="4023300" cy="10058400"/>
          </a:xfrm>
          <a:prstGeom prst="rect">
            <a:avLst/>
          </a:prstGeom>
          <a:noFill/>
          <a:ln>
            <a:noFill/>
          </a:ln>
        </p:spPr>
        <p:txBody>
          <a:bodyPr spcFirstLastPara="1" wrap="square" lIns="45700" tIns="0" rIns="45700" bIns="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83" name="Google Shape;83;p1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4"/>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txBox="1">
            <a:spLocks noGrp="1"/>
          </p:cNvSpPr>
          <p:nvPr>
            <p:ph type="title"/>
          </p:nvPr>
        </p:nvSpPr>
        <p:spPr>
          <a:xfrm rot="5400000">
            <a:off x="7159350" y="1977852"/>
            <a:ext cx="5760000" cy="26289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14"/>
          <p:cNvSpPr txBox="1">
            <a:spLocks noGrp="1"/>
          </p:cNvSpPr>
          <p:nvPr>
            <p:ph type="body" idx="1"/>
          </p:nvPr>
        </p:nvSpPr>
        <p:spPr>
          <a:xfrm rot="5400000">
            <a:off x="1825350" y="-574848"/>
            <a:ext cx="5760000" cy="7734300"/>
          </a:xfrm>
          <a:prstGeom prst="rect">
            <a:avLst/>
          </a:prstGeom>
          <a:noFill/>
          <a:ln>
            <a:noFill/>
          </a:ln>
        </p:spPr>
        <p:txBody>
          <a:bodyPr spcFirstLastPara="1" wrap="square" lIns="45700" tIns="0" rIns="45700" bIns="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91" name="Google Shape;91;p14"/>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9"/>
        <p:cNvGrpSpPr/>
        <p:nvPr/>
      </p:nvGrpSpPr>
      <p:grpSpPr>
        <a:xfrm>
          <a:off x="0" y="0"/>
          <a:ext cx="0" cy="0"/>
          <a:chOff x="0" y="0"/>
          <a:chExt cx="0" cy="0"/>
        </a:xfrm>
      </p:grpSpPr>
      <p:sp>
        <p:nvSpPr>
          <p:cNvPr id="120" name="Google Shape;120;g2b2ba68f7a7_0_1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21" name="Google Shape;121;g2b2ba68f7a7_0_11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22" name="Google Shape;122;g2b2ba68f7a7_0_11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23" name="Google Shape;123;g2b2ba68f7a7_0_1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24" name="Google Shape;124;g2b2ba68f7a7_0_1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25" name="Google Shape;125;g2b2ba68f7a7_0_1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6"/>
        <p:cNvGrpSpPr/>
        <p:nvPr/>
      </p:nvGrpSpPr>
      <p:grpSpPr>
        <a:xfrm>
          <a:off x="0" y="0"/>
          <a:ext cx="0" cy="0"/>
          <a:chOff x="0" y="0"/>
          <a:chExt cx="0" cy="0"/>
        </a:xfrm>
      </p:grpSpPr>
      <p:sp>
        <p:nvSpPr>
          <p:cNvPr id="127" name="Google Shape;127;g2b2ba68f7a7_0_12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28" name="Google Shape;128;g2b2ba68f7a7_0_120"/>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9" name="Google Shape;129;g2b2ba68f7a7_0_120"/>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30" name="Google Shape;130;g2b2ba68f7a7_0_120"/>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1" name="Google Shape;131;g2b2ba68f7a7_0_120"/>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32" name="Google Shape;132;g2b2ba68f7a7_0_1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33" name="Google Shape;133;g2b2ba68f7a7_0_1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34" name="Google Shape;134;g2b2ba68f7a7_0_1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g2b2ba68f7a7_0_1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37" name="Google Shape;137;g2b2ba68f7a7_0_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38" name="Google Shape;138;g2b2ba68f7a7_0_1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39" name="Google Shape;139;g2b2ba68f7a7_0_1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0"/>
        <p:cNvGrpSpPr/>
        <p:nvPr/>
      </p:nvGrpSpPr>
      <p:grpSpPr>
        <a:xfrm>
          <a:off x="0" y="0"/>
          <a:ext cx="0" cy="0"/>
          <a:chOff x="0" y="0"/>
          <a:chExt cx="0" cy="0"/>
        </a:xfrm>
      </p:grpSpPr>
      <p:sp>
        <p:nvSpPr>
          <p:cNvPr id="141" name="Google Shape;141;g2b2ba68f7a7_0_1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42" name="Google Shape;142;g2b2ba68f7a7_0_1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43" name="Google Shape;143;g2b2ba68f7a7_0_1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4"/>
        <p:cNvGrpSpPr/>
        <p:nvPr/>
      </p:nvGrpSpPr>
      <p:grpSpPr>
        <a:xfrm>
          <a:off x="0" y="0"/>
          <a:ext cx="0" cy="0"/>
          <a:chOff x="0" y="0"/>
          <a:chExt cx="0" cy="0"/>
        </a:xfrm>
      </p:grpSpPr>
      <p:sp>
        <p:nvSpPr>
          <p:cNvPr id="145" name="Google Shape;145;g2b2ba68f7a7_0_138"/>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46" name="Google Shape;146;g2b2ba68f7a7_0_138"/>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1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47" name="Google Shape;147;g2b2ba68f7a7_0_13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148" name="Google Shape;148;g2b2ba68f7a7_0_1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49" name="Google Shape;149;g2b2ba68f7a7_0_1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50" name="Google Shape;150;g2b2ba68f7a7_0_1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1"/>
        <p:cNvGrpSpPr/>
        <p:nvPr/>
      </p:nvGrpSpPr>
      <p:grpSpPr>
        <a:xfrm>
          <a:off x="0" y="0"/>
          <a:ext cx="0" cy="0"/>
          <a:chOff x="0" y="0"/>
          <a:chExt cx="0" cy="0"/>
        </a:xfrm>
      </p:grpSpPr>
      <p:sp>
        <p:nvSpPr>
          <p:cNvPr id="152" name="Google Shape;152;g2b2ba68f7a7_0_145"/>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53" name="Google Shape;153;g2b2ba68f7a7_0_145"/>
          <p:cNvSpPr>
            <a:spLocks noGrp="1"/>
          </p:cNvSpPr>
          <p:nvPr>
            <p:ph type="pic" idx="2"/>
          </p:nvPr>
        </p:nvSpPr>
        <p:spPr>
          <a:xfrm>
            <a:off x="5183188" y="987425"/>
            <a:ext cx="6172500" cy="4873500"/>
          </a:xfrm>
          <a:prstGeom prst="rect">
            <a:avLst/>
          </a:prstGeom>
          <a:noFill/>
          <a:ln>
            <a:noFill/>
          </a:ln>
        </p:spPr>
      </p:sp>
      <p:sp>
        <p:nvSpPr>
          <p:cNvPr id="154" name="Google Shape;154;g2b2ba68f7a7_0_14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155" name="Google Shape;155;g2b2ba68f7a7_0_1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56" name="Google Shape;156;g2b2ba68f7a7_0_1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57" name="Google Shape;157;g2b2ba68f7a7_0_1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8"/>
        <p:cNvGrpSpPr/>
        <p:nvPr/>
      </p:nvGrpSpPr>
      <p:grpSpPr>
        <a:xfrm>
          <a:off x="0" y="0"/>
          <a:ext cx="0" cy="0"/>
          <a:chOff x="0" y="0"/>
          <a:chExt cx="0" cy="0"/>
        </a:xfrm>
      </p:grpSpPr>
      <p:sp>
        <p:nvSpPr>
          <p:cNvPr id="159" name="Google Shape;159;g2b2ba68f7a7_0_1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60" name="Google Shape;160;g2b2ba68f7a7_0_15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61" name="Google Shape;161;g2b2ba68f7a7_0_1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2" name="Google Shape;162;g2b2ba68f7a7_0_1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3" name="Google Shape;163;g2b2ba68f7a7_0_1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4"/>
        <p:cNvGrpSpPr/>
        <p:nvPr/>
      </p:nvGrpSpPr>
      <p:grpSpPr>
        <a:xfrm>
          <a:off x="0" y="0"/>
          <a:ext cx="0" cy="0"/>
          <a:chOff x="0" y="0"/>
          <a:chExt cx="0" cy="0"/>
        </a:xfrm>
      </p:grpSpPr>
      <p:sp>
        <p:nvSpPr>
          <p:cNvPr id="165" name="Google Shape;165;g2b2ba68f7a7_0_15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166" name="Google Shape;166;g2b2ba68f7a7_0_15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67" name="Google Shape;167;g2b2ba68f7a7_0_1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8" name="Google Shape;168;g2b2ba68f7a7_0_1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169" name="Google Shape;169;g2b2ba68f7a7_0_1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23" name="Google Shape;23;p5"/>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5"/>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26"/>
        <p:cNvGrpSpPr/>
        <p:nvPr/>
      </p:nvGrpSpPr>
      <p:grpSpPr>
        <a:xfrm>
          <a:off x="0" y="0"/>
          <a:ext cx="0" cy="0"/>
          <a:chOff x="0" y="0"/>
          <a:chExt cx="0" cy="0"/>
        </a:xfrm>
      </p:grpSpPr>
      <p:sp>
        <p:nvSpPr>
          <p:cNvPr id="27" name="Google Shape;27;p6"/>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txBox="1">
            <a:spLocks noGrp="1"/>
          </p:cNvSpPr>
          <p:nvPr>
            <p:ph type="title"/>
          </p:nvPr>
        </p:nvSpPr>
        <p:spPr>
          <a:xfrm>
            <a:off x="1097280" y="758952"/>
            <a:ext cx="10058400" cy="35661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262626"/>
              </a:buClr>
              <a:buSzPts val="8000"/>
              <a:buFont typeface="Calibri"/>
              <a:buNone/>
              <a:defRPr sz="8000" b="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rtl="0">
              <a:lnSpc>
                <a:spcPct val="90000"/>
              </a:lnSpc>
              <a:spcBef>
                <a:spcPts val="2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600"/>
              <a:buNone/>
              <a:defRPr sz="16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31" name="Google Shape;31;p6"/>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 name="Google Shape;32;p6"/>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cxnSp>
        <p:nvCxnSpPr>
          <p:cNvPr id="34" name="Google Shape;34;p6"/>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7"/>
          <p:cNvSpPr txBox="1">
            <a:spLocks noGrp="1"/>
          </p:cNvSpPr>
          <p:nvPr>
            <p:ph type="body" idx="1"/>
          </p:nvPr>
        </p:nvSpPr>
        <p:spPr>
          <a:xfrm>
            <a:off x="1097278" y="1845734"/>
            <a:ext cx="49377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38" name="Google Shape;38;p7"/>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39" name="Google Shape;39;p7"/>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p7"/>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1097280" y="1846052"/>
            <a:ext cx="4937700" cy="736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200"/>
              </a:spcBef>
              <a:spcAft>
                <a:spcPts val="0"/>
              </a:spcAft>
              <a:buSzPts val="2000"/>
              <a:buNone/>
              <a:defRPr sz="2000" b="0" cap="none">
                <a:solidFill>
                  <a:schemeClr val="dk2"/>
                </a:solidFill>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45" name="Google Shape;45;p8"/>
          <p:cNvSpPr txBox="1">
            <a:spLocks noGrp="1"/>
          </p:cNvSpPr>
          <p:nvPr>
            <p:ph type="body" idx="2"/>
          </p:nvPr>
        </p:nvSpPr>
        <p:spPr>
          <a:xfrm>
            <a:off x="1097280" y="2582334"/>
            <a:ext cx="4937700" cy="3378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6" name="Google Shape;46;p8"/>
          <p:cNvSpPr txBox="1">
            <a:spLocks noGrp="1"/>
          </p:cNvSpPr>
          <p:nvPr>
            <p:ph type="body" idx="3"/>
          </p:nvPr>
        </p:nvSpPr>
        <p:spPr>
          <a:xfrm>
            <a:off x="6217920" y="1846052"/>
            <a:ext cx="4937700" cy="7362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1200"/>
              </a:spcBef>
              <a:spcAft>
                <a:spcPts val="0"/>
              </a:spcAft>
              <a:buSzPts val="2000"/>
              <a:buNone/>
              <a:defRPr sz="2000" b="0" cap="none">
                <a:solidFill>
                  <a:schemeClr val="dk2"/>
                </a:solidFill>
              </a:defRPr>
            </a:lvl1pPr>
            <a:lvl2pPr marL="914400" lvl="1" indent="-228600" algn="l" rtl="0">
              <a:lnSpc>
                <a:spcPct val="90000"/>
              </a:lnSpc>
              <a:spcBef>
                <a:spcPts val="200"/>
              </a:spcBef>
              <a:spcAft>
                <a:spcPts val="0"/>
              </a:spcAft>
              <a:buSzPts val="2000"/>
              <a:buNone/>
              <a:defRPr sz="20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600"/>
              <a:buNone/>
              <a:defRPr sz="1600" b="1"/>
            </a:lvl4pPr>
            <a:lvl5pPr marL="2286000" lvl="4" indent="-228600" algn="l" rtl="0">
              <a:lnSpc>
                <a:spcPct val="90000"/>
              </a:lnSpc>
              <a:spcBef>
                <a:spcPts val="400"/>
              </a:spcBef>
              <a:spcAft>
                <a:spcPts val="0"/>
              </a:spcAft>
              <a:buSzPts val="1600"/>
              <a:buNone/>
              <a:defRPr sz="1600" b="1"/>
            </a:lvl5pPr>
            <a:lvl6pPr marL="2743200" lvl="5" indent="-228600" algn="l" rtl="0">
              <a:lnSpc>
                <a:spcPct val="90000"/>
              </a:lnSpc>
              <a:spcBef>
                <a:spcPts val="400"/>
              </a:spcBef>
              <a:spcAft>
                <a:spcPts val="0"/>
              </a:spcAft>
              <a:buSzPts val="1600"/>
              <a:buNone/>
              <a:defRPr sz="1600" b="1"/>
            </a:lvl6pPr>
            <a:lvl7pPr marL="3200400" lvl="6" indent="-228600" algn="l" rtl="0">
              <a:lnSpc>
                <a:spcPct val="90000"/>
              </a:lnSpc>
              <a:spcBef>
                <a:spcPts val="400"/>
              </a:spcBef>
              <a:spcAft>
                <a:spcPts val="0"/>
              </a:spcAft>
              <a:buSzPts val="1600"/>
              <a:buNone/>
              <a:defRPr sz="1600" b="1"/>
            </a:lvl7pPr>
            <a:lvl8pPr marL="3657600" lvl="7" indent="-228600" algn="l" rtl="0">
              <a:lnSpc>
                <a:spcPct val="90000"/>
              </a:lnSpc>
              <a:spcBef>
                <a:spcPts val="400"/>
              </a:spcBef>
              <a:spcAft>
                <a:spcPts val="0"/>
              </a:spcAft>
              <a:buSzPts val="1600"/>
              <a:buNone/>
              <a:defRPr sz="1600" b="1"/>
            </a:lvl8pPr>
            <a:lvl9pPr marL="4114800" lvl="8" indent="-228600" algn="l" rtl="0">
              <a:lnSpc>
                <a:spcPct val="90000"/>
              </a:lnSpc>
              <a:spcBef>
                <a:spcPts val="400"/>
              </a:spcBef>
              <a:spcAft>
                <a:spcPts val="400"/>
              </a:spcAft>
              <a:buSzPts val="1600"/>
              <a:buNone/>
              <a:defRPr sz="1600" b="1"/>
            </a:lvl9pPr>
          </a:lstStyle>
          <a:p>
            <a:endParaRPr/>
          </a:p>
        </p:txBody>
      </p:sp>
      <p:sp>
        <p:nvSpPr>
          <p:cNvPr id="47" name="Google Shape;47;p8"/>
          <p:cNvSpPr txBox="1">
            <a:spLocks noGrp="1"/>
          </p:cNvSpPr>
          <p:nvPr>
            <p:ph type="body" idx="4"/>
          </p:nvPr>
        </p:nvSpPr>
        <p:spPr>
          <a:xfrm>
            <a:off x="6217920" y="2582334"/>
            <a:ext cx="4937700" cy="33783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48" name="Google Shape;48;p8"/>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8"/>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9"/>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9"/>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9"/>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6"/>
        <p:cNvGrpSpPr/>
        <p:nvPr/>
      </p:nvGrpSpPr>
      <p:grpSpPr>
        <a:xfrm>
          <a:off x="0" y="0"/>
          <a:ext cx="0" cy="0"/>
          <a:chOff x="0" y="0"/>
          <a:chExt cx="0" cy="0"/>
        </a:xfrm>
      </p:grpSpPr>
      <p:sp>
        <p:nvSpPr>
          <p:cNvPr id="57" name="Google Shape;57;p10"/>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2"/>
        <p:cNvGrpSpPr/>
        <p:nvPr/>
      </p:nvGrpSpPr>
      <p:grpSpPr>
        <a:xfrm>
          <a:off x="0" y="0"/>
          <a:ext cx="0" cy="0"/>
          <a:chOff x="0" y="0"/>
          <a:chExt cx="0" cy="0"/>
        </a:xfrm>
      </p:grpSpPr>
      <p:sp>
        <p:nvSpPr>
          <p:cNvPr id="63" name="Google Shape;63;p11"/>
          <p:cNvSpPr/>
          <p:nvPr/>
        </p:nvSpPr>
        <p:spPr>
          <a:xfrm>
            <a:off x="16" y="0"/>
            <a:ext cx="40509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a:off x="4040071" y="0"/>
            <a:ext cx="639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rtl="0">
              <a:lnSpc>
                <a:spcPct val="85000"/>
              </a:lnSpc>
              <a:spcBef>
                <a:spcPts val="0"/>
              </a:spcBef>
              <a:spcAft>
                <a:spcPts val="0"/>
              </a:spcAft>
              <a:buClr>
                <a:srgbClr val="FFFFFF"/>
              </a:buClr>
              <a:buSzPts val="3600"/>
              <a:buFont typeface="Calibri"/>
              <a:buNone/>
              <a:defRPr sz="3600" b="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1"/>
          <p:cNvSpPr txBox="1">
            <a:spLocks noGrp="1"/>
          </p:cNvSpPr>
          <p:nvPr>
            <p:ph type="body" idx="1"/>
          </p:nvPr>
        </p:nvSpPr>
        <p:spPr>
          <a:xfrm>
            <a:off x="4800600" y="731520"/>
            <a:ext cx="6492300" cy="5257800"/>
          </a:xfrm>
          <a:prstGeom prst="rect">
            <a:avLst/>
          </a:prstGeom>
          <a:noFill/>
          <a:ln>
            <a:noFill/>
          </a:ln>
        </p:spPr>
        <p:txBody>
          <a:bodyPr spcFirstLastPara="1" wrap="square" lIns="0" tIns="45700" rIns="0" bIns="45700"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2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67" name="Google Shape;67;p11"/>
          <p:cNvSpPr txBox="1">
            <a:spLocks noGrp="1"/>
          </p:cNvSpPr>
          <p:nvPr>
            <p:ph type="body" idx="2"/>
          </p:nvPr>
        </p:nvSpPr>
        <p:spPr>
          <a:xfrm>
            <a:off x="457200" y="2926080"/>
            <a:ext cx="3200400" cy="33792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200"/>
              </a:spcBef>
              <a:spcAft>
                <a:spcPts val="0"/>
              </a:spcAft>
              <a:buSzPts val="1500"/>
              <a:buNone/>
              <a:defRPr sz="1500">
                <a:solidFill>
                  <a:srgbClr val="FFFFFF"/>
                </a:solidFill>
              </a:defRPr>
            </a:lvl1pPr>
            <a:lvl2pPr marL="914400" lvl="1" indent="-228600" algn="l" rtl="0">
              <a:lnSpc>
                <a:spcPct val="90000"/>
              </a:lnSpc>
              <a:spcBef>
                <a:spcPts val="200"/>
              </a:spcBef>
              <a:spcAft>
                <a:spcPts val="0"/>
              </a:spcAft>
              <a:buSzPts val="1200"/>
              <a:buNone/>
              <a:defRPr sz="1200"/>
            </a:lvl2pPr>
            <a:lvl3pPr marL="1371600" lvl="2" indent="-228600" algn="l" rtl="0">
              <a:lnSpc>
                <a:spcPct val="90000"/>
              </a:lnSpc>
              <a:spcBef>
                <a:spcPts val="400"/>
              </a:spcBef>
              <a:spcAft>
                <a:spcPts val="0"/>
              </a:spcAft>
              <a:buSzPts val="1000"/>
              <a:buNone/>
              <a:defRPr sz="1000"/>
            </a:lvl3pPr>
            <a:lvl4pPr marL="1828800" lvl="3" indent="-228600" algn="l" rtl="0">
              <a:lnSpc>
                <a:spcPct val="90000"/>
              </a:lnSpc>
              <a:spcBef>
                <a:spcPts val="400"/>
              </a:spcBef>
              <a:spcAft>
                <a:spcPts val="0"/>
              </a:spcAft>
              <a:buSzPts val="900"/>
              <a:buNone/>
              <a:defRPr sz="900"/>
            </a:lvl4pPr>
            <a:lvl5pPr marL="2286000" lvl="4" indent="-228600" algn="l" rtl="0">
              <a:lnSpc>
                <a:spcPct val="9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68" name="Google Shape;68;p11"/>
          <p:cNvSpPr txBox="1">
            <a:spLocks noGrp="1"/>
          </p:cNvSpPr>
          <p:nvPr>
            <p:ph type="dt" idx="10"/>
          </p:nvPr>
        </p:nvSpPr>
        <p:spPr>
          <a:xfrm>
            <a:off x="465512" y="6459785"/>
            <a:ext cx="2618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4800600" y="6459785"/>
            <a:ext cx="4648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50" b="0" i="0" u="none" strike="noStrike" cap="none">
                <a:solidFill>
                  <a:schemeClr val="dk2"/>
                </a:solidFill>
                <a:latin typeface="Calibri"/>
                <a:ea typeface="Calibri"/>
                <a:cs typeface="Calibri"/>
                <a:sym typeface="Calibri"/>
              </a:defRPr>
            </a:lvl1pPr>
            <a:lvl2pPr marL="0" lvl="1" indent="0" algn="r" rtl="0">
              <a:spcBef>
                <a:spcPts val="0"/>
              </a:spcBef>
              <a:buNone/>
              <a:defRPr sz="1050" b="0" i="0" u="none" strike="noStrike" cap="none">
                <a:solidFill>
                  <a:schemeClr val="dk2"/>
                </a:solidFill>
                <a:latin typeface="Calibri"/>
                <a:ea typeface="Calibri"/>
                <a:cs typeface="Calibri"/>
                <a:sym typeface="Calibri"/>
              </a:defRPr>
            </a:lvl2pPr>
            <a:lvl3pPr marL="0" lvl="2" indent="0" algn="r" rtl="0">
              <a:spcBef>
                <a:spcPts val="0"/>
              </a:spcBef>
              <a:buNone/>
              <a:defRPr sz="1050" b="0" i="0" u="none" strike="noStrike" cap="none">
                <a:solidFill>
                  <a:schemeClr val="dk2"/>
                </a:solidFill>
                <a:latin typeface="Calibri"/>
                <a:ea typeface="Calibri"/>
                <a:cs typeface="Calibri"/>
                <a:sym typeface="Calibri"/>
              </a:defRPr>
            </a:lvl3pPr>
            <a:lvl4pPr marL="0" lvl="3" indent="0" algn="r" rtl="0">
              <a:spcBef>
                <a:spcPts val="0"/>
              </a:spcBef>
              <a:buNone/>
              <a:defRPr sz="1050" b="0" i="0" u="none" strike="noStrike" cap="none">
                <a:solidFill>
                  <a:schemeClr val="dk2"/>
                </a:solidFill>
                <a:latin typeface="Calibri"/>
                <a:ea typeface="Calibri"/>
                <a:cs typeface="Calibri"/>
                <a:sym typeface="Calibri"/>
              </a:defRPr>
            </a:lvl4pPr>
            <a:lvl5pPr marL="0" lvl="4" indent="0" algn="r" rtl="0">
              <a:spcBef>
                <a:spcPts val="0"/>
              </a:spcBef>
              <a:buNone/>
              <a:defRPr sz="1050" b="0" i="0" u="none" strike="noStrike" cap="none">
                <a:solidFill>
                  <a:schemeClr val="dk2"/>
                </a:solidFill>
                <a:latin typeface="Calibri"/>
                <a:ea typeface="Calibri"/>
                <a:cs typeface="Calibri"/>
                <a:sym typeface="Calibri"/>
              </a:defRPr>
            </a:lvl5pPr>
            <a:lvl6pPr marL="0" lvl="5" indent="0" algn="r" rtl="0">
              <a:spcBef>
                <a:spcPts val="0"/>
              </a:spcBef>
              <a:buNone/>
              <a:defRPr sz="1050" b="0" i="0" u="none" strike="noStrike" cap="none">
                <a:solidFill>
                  <a:schemeClr val="dk2"/>
                </a:solidFill>
                <a:latin typeface="Calibri"/>
                <a:ea typeface="Calibri"/>
                <a:cs typeface="Calibri"/>
                <a:sym typeface="Calibri"/>
              </a:defRPr>
            </a:lvl6pPr>
            <a:lvl7pPr marL="0" lvl="6" indent="0" algn="r" rtl="0">
              <a:spcBef>
                <a:spcPts val="0"/>
              </a:spcBef>
              <a:buNone/>
              <a:defRPr sz="1050" b="0" i="0" u="none" strike="noStrike" cap="none">
                <a:solidFill>
                  <a:schemeClr val="dk2"/>
                </a:solidFill>
                <a:latin typeface="Calibri"/>
                <a:ea typeface="Calibri"/>
                <a:cs typeface="Calibri"/>
                <a:sym typeface="Calibri"/>
              </a:defRPr>
            </a:lvl7pPr>
            <a:lvl8pPr marL="0" lvl="7" indent="0" algn="r" rtl="0">
              <a:spcBef>
                <a:spcPts val="0"/>
              </a:spcBef>
              <a:buNone/>
              <a:defRPr sz="1050" b="0" i="0" u="none" strike="noStrike" cap="none">
                <a:solidFill>
                  <a:schemeClr val="dk2"/>
                </a:solidFill>
                <a:latin typeface="Calibri"/>
                <a:ea typeface="Calibri"/>
                <a:cs typeface="Calibri"/>
                <a:sym typeface="Calibri"/>
              </a:defRPr>
            </a:lvl8pPr>
            <a:lvl9pPr marL="0" lvl="8" indent="0" algn="r" rtl="0">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1"/>
        <p:cNvGrpSpPr/>
        <p:nvPr/>
      </p:nvGrpSpPr>
      <p:grpSpPr>
        <a:xfrm>
          <a:off x="0" y="0"/>
          <a:ext cx="0" cy="0"/>
          <a:chOff x="0" y="0"/>
          <a:chExt cx="0" cy="0"/>
        </a:xfrm>
      </p:grpSpPr>
      <p:sp>
        <p:nvSpPr>
          <p:cNvPr id="72" name="Google Shape;72;p12"/>
          <p:cNvSpPr/>
          <p:nvPr/>
        </p:nvSpPr>
        <p:spPr>
          <a:xfrm>
            <a:off x="0" y="4953000"/>
            <a:ext cx="12188700"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2"/>
          <p:cNvSpPr/>
          <p:nvPr/>
        </p:nvSpPr>
        <p:spPr>
          <a:xfrm>
            <a:off x="15" y="491507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txBox="1">
            <a:spLocks noGrp="1"/>
          </p:cNvSpPr>
          <p:nvPr>
            <p:ph type="title"/>
          </p:nvPr>
        </p:nvSpPr>
        <p:spPr>
          <a:xfrm>
            <a:off x="1097280" y="5074920"/>
            <a:ext cx="10113600" cy="822900"/>
          </a:xfrm>
          <a:prstGeom prst="rect">
            <a:avLst/>
          </a:prstGeom>
          <a:noFill/>
          <a:ln>
            <a:noFill/>
          </a:ln>
        </p:spPr>
        <p:txBody>
          <a:bodyPr spcFirstLastPara="1" wrap="square" lIns="91425" tIns="0" rIns="91425" bIns="0" anchor="b" anchorCtr="0">
            <a:noAutofit/>
          </a:bodyPr>
          <a:lstStyle>
            <a:lvl1pPr lvl="0" algn="l" rtl="0">
              <a:lnSpc>
                <a:spcPct val="85000"/>
              </a:lnSpc>
              <a:spcBef>
                <a:spcPts val="0"/>
              </a:spcBef>
              <a:spcAft>
                <a:spcPts val="0"/>
              </a:spcAft>
              <a:buClr>
                <a:srgbClr val="FFFFFF"/>
              </a:buClr>
              <a:buSzPts val="3600"/>
              <a:buFont typeface="Calibri"/>
              <a:buNone/>
              <a:defRPr sz="3600" b="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12"/>
          <p:cNvSpPr>
            <a:spLocks noGrp="1"/>
          </p:cNvSpPr>
          <p:nvPr>
            <p:ph type="pic" idx="2"/>
          </p:nvPr>
        </p:nvSpPr>
        <p:spPr>
          <a:xfrm>
            <a:off x="15" y="0"/>
            <a:ext cx="12192000" cy="4915200"/>
          </a:xfrm>
          <a:prstGeom prst="rect">
            <a:avLst/>
          </a:prstGeom>
          <a:solidFill>
            <a:srgbClr val="D2CDB0"/>
          </a:solidFill>
          <a:ln>
            <a:noFill/>
          </a:ln>
        </p:spPr>
      </p:sp>
      <p:sp>
        <p:nvSpPr>
          <p:cNvPr id="76" name="Google Shape;76;p12"/>
          <p:cNvSpPr txBox="1">
            <a:spLocks noGrp="1"/>
          </p:cNvSpPr>
          <p:nvPr>
            <p:ph type="body" idx="1"/>
          </p:nvPr>
        </p:nvSpPr>
        <p:spPr>
          <a:xfrm>
            <a:off x="1097280" y="5907024"/>
            <a:ext cx="10113300" cy="594300"/>
          </a:xfrm>
          <a:prstGeom prst="rect">
            <a:avLst/>
          </a:prstGeom>
          <a:noFill/>
          <a:ln>
            <a:noFill/>
          </a:ln>
        </p:spPr>
        <p:txBody>
          <a:bodyPr spcFirstLastPara="1" wrap="square" lIns="91425" tIns="0" rIns="91425" bIns="0" anchor="t" anchorCtr="0">
            <a:normAutofit/>
          </a:bodyPr>
          <a:lstStyle>
            <a:lvl1pPr marL="457200" lvl="0" indent="-228600" algn="l" rtl="0">
              <a:lnSpc>
                <a:spcPct val="90000"/>
              </a:lnSpc>
              <a:spcBef>
                <a:spcPts val="0"/>
              </a:spcBef>
              <a:spcAft>
                <a:spcPts val="0"/>
              </a:spcAft>
              <a:buSzPts val="1500"/>
              <a:buNone/>
              <a:defRPr sz="1500">
                <a:solidFill>
                  <a:srgbClr val="FFFFFF"/>
                </a:solidFill>
              </a:defRPr>
            </a:lvl1pPr>
            <a:lvl2pPr marL="914400" lvl="1" indent="-228600" algn="l" rtl="0">
              <a:lnSpc>
                <a:spcPct val="90000"/>
              </a:lnSpc>
              <a:spcBef>
                <a:spcPts val="600"/>
              </a:spcBef>
              <a:spcAft>
                <a:spcPts val="0"/>
              </a:spcAft>
              <a:buSzPts val="1200"/>
              <a:buNone/>
              <a:defRPr sz="1200"/>
            </a:lvl2pPr>
            <a:lvl3pPr marL="1371600" lvl="2" indent="-228600" algn="l" rtl="0">
              <a:lnSpc>
                <a:spcPct val="90000"/>
              </a:lnSpc>
              <a:spcBef>
                <a:spcPts val="400"/>
              </a:spcBef>
              <a:spcAft>
                <a:spcPts val="0"/>
              </a:spcAft>
              <a:buSzPts val="1000"/>
              <a:buNone/>
              <a:defRPr sz="1000"/>
            </a:lvl3pPr>
            <a:lvl4pPr marL="1828800" lvl="3" indent="-228600" algn="l" rtl="0">
              <a:lnSpc>
                <a:spcPct val="90000"/>
              </a:lnSpc>
              <a:spcBef>
                <a:spcPts val="400"/>
              </a:spcBef>
              <a:spcAft>
                <a:spcPts val="0"/>
              </a:spcAft>
              <a:buSzPts val="900"/>
              <a:buNone/>
              <a:defRPr sz="900"/>
            </a:lvl4pPr>
            <a:lvl5pPr marL="2286000" lvl="4" indent="-228600" algn="l" rtl="0">
              <a:lnSpc>
                <a:spcPct val="90000"/>
              </a:lnSpc>
              <a:spcBef>
                <a:spcPts val="400"/>
              </a:spcBef>
              <a:spcAft>
                <a:spcPts val="0"/>
              </a:spcAft>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endParaRPr/>
          </a:p>
        </p:txBody>
      </p:sp>
      <p:sp>
        <p:nvSpPr>
          <p:cNvPr id="77" name="Google Shape;77;p12"/>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g"/><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3"/>
          <p:cNvSpPr/>
          <p:nvPr/>
        </p:nvSpPr>
        <p:spPr>
          <a:xfrm>
            <a:off x="15" y="6334316"/>
            <a:ext cx="121920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 name="Google Shape;9;p3"/>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3"/>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3"/>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cxnSp>
        <p:nvCxnSpPr>
          <p:cNvPr id="13" name="Google Shape;13;p3"/>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alphaModFix amt="15000"/>
          </a:blip>
          <a:stretch>
            <a:fillRect/>
          </a:stretch>
        </a:blipFill>
        <a:effectLst/>
      </p:bgPr>
    </p:bg>
    <p:spTree>
      <p:nvGrpSpPr>
        <p:cNvPr id="1" name="Shape 94"/>
        <p:cNvGrpSpPr/>
        <p:nvPr/>
      </p:nvGrpSpPr>
      <p:grpSpPr>
        <a:xfrm>
          <a:off x="0" y="0"/>
          <a:ext cx="0" cy="0"/>
          <a:chOff x="0" y="0"/>
          <a:chExt cx="0" cy="0"/>
        </a:xfrm>
      </p:grpSpPr>
      <p:sp>
        <p:nvSpPr>
          <p:cNvPr id="95" name="Google Shape;95;g2b2ba68f7a7_0_8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96" name="Google Shape;96;g2b2ba68f7a7_0_8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97" name="Google Shape;97;g2b2ba68f7a7_0_8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98" name="Google Shape;98;g2b2ba68f7a7_0_8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5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99" name="Google Shape;99;g2b2ba68f7a7_0_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100" name="Google Shape;100;g2b2ba68f7a7_0_89"/>
          <p:cNvPicPr preferRelativeResize="0"/>
          <p:nvPr/>
        </p:nvPicPr>
        <p:blipFill rotWithShape="1">
          <a:blip r:embed="rId11">
            <a:alphaModFix amt="26000"/>
          </a:blip>
          <a:srcRect/>
          <a:stretch/>
        </p:blipFill>
        <p:spPr>
          <a:xfrm>
            <a:off x="9176598" y="172302"/>
            <a:ext cx="2870682" cy="6022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europass.europa.eu/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
          <p:cNvSpPr txBox="1">
            <a:spLocks noGrp="1"/>
          </p:cNvSpPr>
          <p:nvPr>
            <p:ph type="ctrTitle"/>
          </p:nvPr>
        </p:nvSpPr>
        <p:spPr>
          <a:xfrm>
            <a:off x="1097280" y="758952"/>
            <a:ext cx="10058400" cy="192709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4A7B29"/>
              </a:buClr>
              <a:buSzPts val="8000"/>
              <a:buFont typeface="Calibri"/>
              <a:buNone/>
            </a:pPr>
            <a:r>
              <a:rPr lang="fr-FR" b="1" dirty="0">
                <a:solidFill>
                  <a:srgbClr val="4A7B29"/>
                </a:solidFill>
              </a:rPr>
              <a:t>IMPROVET-AM</a:t>
            </a:r>
            <a:endParaRPr b="1" dirty="0">
              <a:solidFill>
                <a:srgbClr val="4A7B29"/>
              </a:solidFill>
            </a:endParaRPr>
          </a:p>
        </p:txBody>
      </p:sp>
      <p:sp>
        <p:nvSpPr>
          <p:cNvPr id="175" name="Google Shape;175;p1"/>
          <p:cNvSpPr txBox="1">
            <a:spLocks noGrp="1"/>
          </p:cNvSpPr>
          <p:nvPr>
            <p:ph type="subTitle" idx="1"/>
          </p:nvPr>
        </p:nvSpPr>
        <p:spPr>
          <a:xfrm>
            <a:off x="1097280" y="3143249"/>
            <a:ext cx="10058400" cy="2724151"/>
          </a:xfrm>
          <a:prstGeom prst="rect">
            <a:avLst/>
          </a:prstGeom>
          <a:noFill/>
          <a:ln>
            <a:noFill/>
          </a:ln>
        </p:spPr>
        <p:txBody>
          <a:bodyPr spcFirstLastPara="1" wrap="square" lIns="91425" tIns="45700" rIns="91425" bIns="45700" anchor="t" anchorCtr="0">
            <a:normAutofit fontScale="92500" lnSpcReduction="10000"/>
          </a:bodyPr>
          <a:lstStyle/>
          <a:p>
            <a:pPr marL="0" lvl="0" indent="0" algn="ctr">
              <a:spcBef>
                <a:spcPts val="0"/>
              </a:spcBef>
            </a:pPr>
            <a:r>
              <a:rPr lang="it-IT" sz="3600" dirty="0" err="1">
                <a:latin typeface="Britannic Bold" panose="020B0903060703020204" pitchFamily="34" charset="0"/>
                <a:ea typeface="Calibri" panose="020F0502020204030204" pitchFamily="34" charset="0"/>
                <a:cs typeface="Times New Roman" panose="02020603050405020304" pitchFamily="18" charset="0"/>
              </a:rPr>
              <a:t>Classroom</a:t>
            </a:r>
            <a:r>
              <a:rPr lang="it-IT" sz="3600" dirty="0">
                <a:latin typeface="Britannic Bold" panose="020B0903060703020204" pitchFamily="34" charset="0"/>
                <a:ea typeface="Calibri" panose="020F0502020204030204" pitchFamily="34" charset="0"/>
                <a:cs typeface="Times New Roman" panose="02020603050405020304" pitchFamily="18" charset="0"/>
              </a:rPr>
              <a:t> </a:t>
            </a:r>
            <a:r>
              <a:rPr lang="it-IT" sz="3600" dirty="0" err="1">
                <a:latin typeface="Britannic Bold" panose="020B0903060703020204" pitchFamily="34" charset="0"/>
                <a:ea typeface="Calibri" panose="020F0502020204030204" pitchFamily="34" charset="0"/>
                <a:cs typeface="Times New Roman" panose="02020603050405020304" pitchFamily="18" charset="0"/>
              </a:rPr>
              <a:t>guidance</a:t>
            </a:r>
            <a:r>
              <a:rPr lang="it-IT" sz="3600" dirty="0">
                <a:latin typeface="Britannic Bold" panose="020B0903060703020204" pitchFamily="34" charset="0"/>
                <a:ea typeface="Calibri" panose="020F0502020204030204" pitchFamily="34" charset="0"/>
                <a:cs typeface="Times New Roman" panose="02020603050405020304" pitchFamily="18" charset="0"/>
              </a:rPr>
              <a:t>: </a:t>
            </a:r>
            <a:r>
              <a:rPr lang="it-IT" sz="3600" dirty="0" err="1">
                <a:latin typeface="Britannic Bold" panose="020B0903060703020204" pitchFamily="34" charset="0"/>
                <a:ea typeface="Calibri" panose="020F0502020204030204" pitchFamily="34" charset="0"/>
                <a:cs typeface="Times New Roman" panose="02020603050405020304" pitchFamily="18" charset="0"/>
              </a:rPr>
              <a:t>objectives</a:t>
            </a:r>
            <a:r>
              <a:rPr lang="it-IT" sz="3600" dirty="0">
                <a:latin typeface="Britannic Bold" panose="020B0903060703020204" pitchFamily="34" charset="0"/>
                <a:ea typeface="Calibri" panose="020F0502020204030204" pitchFamily="34" charset="0"/>
                <a:cs typeface="Times New Roman" panose="02020603050405020304" pitchFamily="18" charset="0"/>
              </a:rPr>
              <a:t>, </a:t>
            </a:r>
            <a:r>
              <a:rPr lang="it-IT" sz="3600" dirty="0" err="1">
                <a:latin typeface="Britannic Bold" panose="020B0903060703020204" pitchFamily="34" charset="0"/>
                <a:ea typeface="Calibri" panose="020F0502020204030204" pitchFamily="34" charset="0"/>
                <a:cs typeface="Times New Roman" panose="02020603050405020304" pitchFamily="18" charset="0"/>
              </a:rPr>
              <a:t>activities</a:t>
            </a:r>
            <a:r>
              <a:rPr lang="it-IT" sz="3600" dirty="0">
                <a:latin typeface="Britannic Bold" panose="020B0903060703020204" pitchFamily="34" charset="0"/>
                <a:ea typeface="Calibri" panose="020F0502020204030204" pitchFamily="34" charset="0"/>
                <a:cs typeface="Times New Roman" panose="02020603050405020304" pitchFamily="18" charset="0"/>
              </a:rPr>
              <a:t> and </a:t>
            </a:r>
            <a:r>
              <a:rPr lang="it-IT" sz="3600" dirty="0" err="1">
                <a:latin typeface="Britannic Bold" panose="020B0903060703020204" pitchFamily="34" charset="0"/>
                <a:ea typeface="Calibri" panose="020F0502020204030204" pitchFamily="34" charset="0"/>
                <a:cs typeface="Times New Roman" panose="02020603050405020304" pitchFamily="18" charset="0"/>
              </a:rPr>
              <a:t>tools</a:t>
            </a:r>
            <a:r>
              <a:rPr lang="it-IT" sz="3600" dirty="0">
                <a:latin typeface="Britannic Bold" panose="020B0903060703020204" pitchFamily="34" charset="0"/>
                <a:ea typeface="Calibri" panose="020F0502020204030204" pitchFamily="34" charset="0"/>
                <a:cs typeface="Times New Roman" panose="02020603050405020304" pitchFamily="18" charset="0"/>
              </a:rPr>
              <a:t> to </a:t>
            </a:r>
            <a:r>
              <a:rPr lang="it-IT" sz="3600" dirty="0" err="1">
                <a:latin typeface="Britannic Bold" panose="020B0903060703020204" pitchFamily="34" charset="0"/>
                <a:ea typeface="Calibri" panose="020F0502020204030204" pitchFamily="34" charset="0"/>
                <a:cs typeface="Times New Roman" panose="02020603050405020304" pitchFamily="18" charset="0"/>
              </a:rPr>
              <a:t>accompany</a:t>
            </a:r>
            <a:r>
              <a:rPr lang="it-IT" sz="3600" dirty="0">
                <a:latin typeface="Britannic Bold" panose="020B0903060703020204" pitchFamily="34" charset="0"/>
                <a:ea typeface="Calibri" panose="020F0502020204030204" pitchFamily="34" charset="0"/>
                <a:cs typeface="Times New Roman" panose="02020603050405020304" pitchFamily="18" charset="0"/>
              </a:rPr>
              <a:t> </a:t>
            </a:r>
            <a:r>
              <a:rPr lang="it-IT" sz="3600" dirty="0" err="1" smtClean="0">
                <a:latin typeface="Britannic Bold" panose="020B0903060703020204" pitchFamily="34" charset="0"/>
                <a:ea typeface="Calibri" panose="020F0502020204030204" pitchFamily="34" charset="0"/>
                <a:cs typeface="Times New Roman" panose="02020603050405020304" pitchFamily="18" charset="0"/>
              </a:rPr>
              <a:t>students</a:t>
            </a:r>
            <a:endParaRPr lang="it-IT" sz="3600" dirty="0" smtClean="0">
              <a:latin typeface="Britannic Bold" panose="020B0903060703020204" pitchFamily="34" charset="0"/>
              <a:ea typeface="Calibri" panose="020F0502020204030204" pitchFamily="34" charset="0"/>
              <a:cs typeface="Times New Roman" panose="02020603050405020304" pitchFamily="18" charset="0"/>
            </a:endParaRPr>
          </a:p>
          <a:p>
            <a:pPr marL="0" lvl="0" indent="0" algn="ctr">
              <a:spcBef>
                <a:spcPts val="0"/>
              </a:spcBef>
            </a:pPr>
            <a:endParaRPr lang="it-IT" sz="3600" dirty="0">
              <a:latin typeface="Britannic Bold" panose="020B0903060703020204" pitchFamily="34" charset="0"/>
              <a:cs typeface="Times New Roman" panose="02020603050405020304" pitchFamily="18" charset="0"/>
            </a:endParaRPr>
          </a:p>
          <a:p>
            <a:pPr marL="0" lvl="0" indent="0" algn="ctr">
              <a:spcBef>
                <a:spcPts val="0"/>
              </a:spcBef>
            </a:pPr>
            <a:r>
              <a:rPr lang="hy-AM" sz="3600" dirty="0">
                <a:latin typeface="Britannic Bold" panose="020B0903060703020204" pitchFamily="34" charset="0"/>
              </a:rPr>
              <a:t>Դասասենյակային ուղեցույց. նպատակներ, գործունեություններ և գործիքներ ուսանողներին աջակցելու համար</a:t>
            </a:r>
            <a:endParaRPr sz="3600" dirty="0">
              <a:latin typeface="Britannic Bold" panose="020B0903060703020204" pitchFamily="34" charset="0"/>
            </a:endParaRPr>
          </a:p>
        </p:txBody>
      </p:sp>
      <p:pic>
        <p:nvPicPr>
          <p:cNvPr id="176" name="Google Shape;176;p1"/>
          <p:cNvPicPr preferRelativeResize="0"/>
          <p:nvPr/>
        </p:nvPicPr>
        <p:blipFill rotWithShape="1">
          <a:blip r:embed="rId3">
            <a:alphaModFix/>
          </a:blip>
          <a:srcRect/>
          <a:stretch/>
        </p:blipFill>
        <p:spPr>
          <a:xfrm>
            <a:off x="9451634" y="0"/>
            <a:ext cx="2740375" cy="2055281"/>
          </a:xfrm>
          <a:prstGeom prst="rect">
            <a:avLst/>
          </a:prstGeom>
          <a:noFill/>
          <a:ln>
            <a:noFill/>
          </a:ln>
        </p:spPr>
      </p:pic>
      <p:pic>
        <p:nvPicPr>
          <p:cNvPr id="177" name="Google Shape;177;p1"/>
          <p:cNvPicPr preferRelativeResize="0"/>
          <p:nvPr/>
        </p:nvPicPr>
        <p:blipFill rotWithShape="1">
          <a:blip r:embed="rId4">
            <a:alphaModFix/>
          </a:blip>
          <a:srcRect/>
          <a:stretch/>
        </p:blipFill>
        <p:spPr>
          <a:xfrm>
            <a:off x="-2" y="6071552"/>
            <a:ext cx="2870682" cy="602255"/>
          </a:xfrm>
          <a:prstGeom prst="rect">
            <a:avLst/>
          </a:prstGeom>
          <a:noFill/>
          <a:ln>
            <a:noFill/>
          </a:ln>
        </p:spPr>
      </p:pic>
      <p:sp>
        <p:nvSpPr>
          <p:cNvPr id="178" name="Google Shape;178;p1"/>
          <p:cNvSpPr txBox="1"/>
          <p:nvPr/>
        </p:nvSpPr>
        <p:spPr>
          <a:xfrm>
            <a:off x="7885225" y="6135600"/>
            <a:ext cx="4206900" cy="538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fr-FR" sz="800">
                <a:solidFill>
                  <a:schemeClr val="dk1"/>
                </a:solidFill>
                <a:latin typeface="Calibri"/>
                <a:ea typeface="Calibri"/>
                <a:cs typeface="Calibri"/>
                <a:sym typeface="Calibri"/>
              </a:rPr>
              <a:t>Funded by the European Union. Views and opinions expressed are however those of the author(s) only and do not necessarily reflect those of the European Union or EACEA. Neither the European Union nor the granting authority can be held responsible for them.</a:t>
            </a:r>
            <a:endParaRPr sz="1700">
              <a:solidFill>
                <a:srgbClr val="3F3F3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226635" y="802889"/>
            <a:ext cx="9411628" cy="5776331"/>
          </a:xfrm>
          <a:prstGeom prst="rect">
            <a:avLst/>
          </a:prstGeom>
        </p:spPr>
      </p:pic>
    </p:spTree>
    <p:extLst>
      <p:ext uri="{BB962C8B-B14F-4D97-AF65-F5344CB8AC3E}">
        <p14:creationId xmlns:p14="http://schemas.microsoft.com/office/powerpoint/2010/main" val="61581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9556076" y="0"/>
            <a:ext cx="2319974" cy="1737403"/>
          </a:xfrm>
          <a:prstGeom prst="rect">
            <a:avLst/>
          </a:prstGeom>
        </p:spPr>
      </p:pic>
      <p:pic>
        <p:nvPicPr>
          <p:cNvPr id="5" name="Google Shape;177;p1"/>
          <p:cNvPicPr preferRelativeResize="0"/>
          <p:nvPr/>
        </p:nvPicPr>
        <p:blipFill rotWithShape="1">
          <a:blip r:embed="rId4">
            <a:alphaModFix/>
          </a:blip>
          <a:srcRect/>
          <a:stretch/>
        </p:blipFill>
        <p:spPr>
          <a:xfrm>
            <a:off x="657663" y="672521"/>
            <a:ext cx="2620538" cy="565265"/>
          </a:xfrm>
          <a:prstGeom prst="rect">
            <a:avLst/>
          </a:prstGeom>
          <a:noFill/>
          <a:ln>
            <a:noFill/>
          </a:ln>
        </p:spPr>
      </p:pic>
      <p:sp>
        <p:nvSpPr>
          <p:cNvPr id="6" name="Segnaposto testo 5"/>
          <p:cNvSpPr>
            <a:spLocks noGrp="1"/>
          </p:cNvSpPr>
          <p:nvPr>
            <p:ph type="body" idx="1"/>
          </p:nvPr>
        </p:nvSpPr>
        <p:spPr>
          <a:xfrm>
            <a:off x="657663" y="1827238"/>
            <a:ext cx="10058400" cy="4023300"/>
          </a:xfrm>
        </p:spPr>
        <p:txBody>
          <a:bodyPr>
            <a:normAutofit/>
          </a:bodyPr>
          <a:lstStyle/>
          <a:p>
            <a:endParaRPr lang="it-IT" dirty="0"/>
          </a:p>
        </p:txBody>
      </p:sp>
      <p:sp>
        <p:nvSpPr>
          <p:cNvPr id="7" name="Segnaposto testo 2"/>
          <p:cNvSpPr txBox="1">
            <a:spLocks/>
          </p:cNvSpPr>
          <p:nvPr/>
        </p:nvSpPr>
        <p:spPr>
          <a:xfrm>
            <a:off x="367990" y="1827237"/>
            <a:ext cx="5051503" cy="4406293"/>
          </a:xfrm>
          <a:prstGeom prst="rect">
            <a:avLst/>
          </a:prstGeom>
          <a:solidFill>
            <a:srgbClr val="70AD47">
              <a:lumMod val="20000"/>
              <a:lumOff val="80000"/>
            </a:srgb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9250" algn="l" rtl="0">
              <a:lnSpc>
                <a:spcPct val="90000"/>
              </a:lnSpc>
              <a:spcBef>
                <a:spcPts val="1100"/>
              </a:spcBef>
              <a:spcAft>
                <a:spcPts val="0"/>
              </a:spcAft>
              <a:buClr>
                <a:schemeClr val="dk1"/>
              </a:buClr>
              <a:buSzPts val="1900"/>
              <a:buFont typeface="Arial"/>
              <a:buChar char="•"/>
              <a:defRPr sz="28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500"/>
              </a:spcBef>
              <a:spcAft>
                <a:spcPts val="0"/>
              </a:spcAft>
              <a:buClr>
                <a:schemeClr val="dk1"/>
              </a:buClr>
              <a:buSzPts val="1900"/>
              <a:buFont typeface="Arial"/>
              <a:buChar char="•"/>
              <a:defRPr sz="2400" b="0" i="0" u="none" strike="noStrike" cap="none">
                <a:solidFill>
                  <a:schemeClr val="dk1"/>
                </a:solidFill>
                <a:latin typeface="Calibri"/>
                <a:ea typeface="Calibri"/>
                <a:cs typeface="Calibri"/>
                <a:sym typeface="Calibri"/>
              </a:defRPr>
            </a:lvl2pPr>
            <a:lvl3pPr marL="1371600" marR="0" lvl="2" indent="-349250" algn="l" rtl="0">
              <a:lnSpc>
                <a:spcPct val="90000"/>
              </a:lnSpc>
              <a:spcBef>
                <a:spcPts val="5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en-US" sz="2800" b="0" i="0" u="none" strike="noStrike" kern="0" cap="none" spc="0" normalizeH="0" baseline="0" noProof="0" dirty="0" smtClean="0">
                <a:ln>
                  <a:noFill/>
                </a:ln>
                <a:solidFill>
                  <a:srgbClr val="00B0F0"/>
                </a:solidFill>
                <a:effectLst/>
                <a:uLnTx/>
                <a:uFillTx/>
                <a:latin typeface="Calibri"/>
                <a:cs typeface="Calibri"/>
                <a:sym typeface="Calibri"/>
              </a:rPr>
              <a:t>The world of work and its players (companies, employment agencies, job centers)</a:t>
            </a:r>
          </a:p>
          <a:p>
            <a:pPr marL="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endParaRPr kumimoji="0" lang="en-US" sz="2800" b="0" i="0" u="none" strike="noStrike" kern="0" cap="none" spc="0" normalizeH="0" baseline="0" noProof="0" dirty="0" smtClean="0">
              <a:ln>
                <a:noFill/>
              </a:ln>
              <a:solidFill>
                <a:srgbClr val="00B0F0"/>
              </a:solidFill>
              <a:effectLst/>
              <a:uLnTx/>
              <a:uFillTx/>
              <a:latin typeface="Calibri"/>
              <a:cs typeface="Calibri"/>
              <a:sym typeface="Calibri"/>
            </a:endParaRPr>
          </a:p>
          <a:p>
            <a:pPr marL="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en-US" sz="2800" b="0" i="0" u="none" strike="noStrike" kern="0" cap="none" spc="0" normalizeH="0" baseline="0" noProof="0" dirty="0" smtClean="0">
                <a:ln>
                  <a:noFill/>
                </a:ln>
                <a:solidFill>
                  <a:srgbClr val="00B0F0"/>
                </a:solidFill>
                <a:effectLst/>
                <a:uLnTx/>
                <a:uFillTx/>
                <a:latin typeface="Calibri"/>
                <a:cs typeface="Calibri"/>
                <a:sym typeface="Calibri"/>
              </a:rPr>
              <a:t>Personal branding and web reputation</a:t>
            </a:r>
          </a:p>
          <a:p>
            <a:pPr marL="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endParaRPr kumimoji="0" lang="en-US" sz="2800" b="0" i="0" u="none" strike="noStrike" kern="0" cap="none" spc="0" normalizeH="0" baseline="0" noProof="0" dirty="0" smtClean="0">
              <a:ln>
                <a:noFill/>
              </a:ln>
              <a:solidFill>
                <a:srgbClr val="00B0F0"/>
              </a:solidFill>
              <a:effectLst/>
              <a:uLnTx/>
              <a:uFillTx/>
              <a:latin typeface="Calibri"/>
              <a:cs typeface="Calibri"/>
              <a:sym typeface="Calibri"/>
            </a:endParaRPr>
          </a:p>
          <a:p>
            <a:pPr marL="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en-US" sz="2800" b="0" i="0" u="none" strike="noStrike" kern="0" cap="none" spc="0" normalizeH="0" baseline="0" noProof="0" dirty="0" smtClean="0">
                <a:ln>
                  <a:noFill/>
                </a:ln>
                <a:solidFill>
                  <a:srgbClr val="00B0F0"/>
                </a:solidFill>
                <a:effectLst/>
                <a:uLnTx/>
                <a:uFillTx/>
                <a:latin typeface="Calibri"/>
                <a:cs typeface="Calibri"/>
                <a:sym typeface="Calibri"/>
              </a:rPr>
              <a:t>Job/internship opportunities in Europe</a:t>
            </a:r>
            <a:endParaRPr kumimoji="0" lang="it-IT" sz="2800" b="0" i="0" u="none" strike="noStrike" kern="0" cap="none" spc="0" normalizeH="0" baseline="0" noProof="0" dirty="0" smtClean="0">
              <a:ln>
                <a:noFill/>
              </a:ln>
              <a:solidFill>
                <a:srgbClr val="00B0F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Arial"/>
              <a:buChar char="•"/>
              <a:tabLst/>
              <a:defRPr/>
            </a:pPr>
            <a:endParaRPr kumimoji="0" lang="it-IT" sz="2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8" name="Segnaposto testo 3"/>
          <p:cNvSpPr txBox="1">
            <a:spLocks/>
          </p:cNvSpPr>
          <p:nvPr/>
        </p:nvSpPr>
        <p:spPr>
          <a:xfrm>
            <a:off x="5854390" y="1827237"/>
            <a:ext cx="5709426" cy="4406294"/>
          </a:xfrm>
          <a:prstGeom prst="rect">
            <a:avLst/>
          </a:prstGeom>
          <a:solidFill>
            <a:srgbClr val="70AD47">
              <a:lumMod val="60000"/>
              <a:lumOff val="40000"/>
            </a:srgbClr>
          </a:solid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9250" algn="l" rtl="0">
              <a:lnSpc>
                <a:spcPct val="90000"/>
              </a:lnSpc>
              <a:spcBef>
                <a:spcPts val="1100"/>
              </a:spcBef>
              <a:spcAft>
                <a:spcPts val="0"/>
              </a:spcAft>
              <a:buClr>
                <a:schemeClr val="dk1"/>
              </a:buClr>
              <a:buSzPts val="1900"/>
              <a:buFont typeface="Arial"/>
              <a:buChar char="•"/>
              <a:defRPr sz="28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500"/>
              </a:spcBef>
              <a:spcAft>
                <a:spcPts val="0"/>
              </a:spcAft>
              <a:buClr>
                <a:schemeClr val="dk1"/>
              </a:buClr>
              <a:buSzPts val="1900"/>
              <a:buFont typeface="Arial"/>
              <a:buChar char="•"/>
              <a:defRPr sz="2400" b="0" i="0" u="none" strike="noStrike" cap="none">
                <a:solidFill>
                  <a:schemeClr val="dk1"/>
                </a:solidFill>
                <a:latin typeface="Calibri"/>
                <a:ea typeface="Calibri"/>
                <a:cs typeface="Calibri"/>
                <a:sym typeface="Calibri"/>
              </a:defRPr>
            </a:lvl2pPr>
            <a:lvl3pPr marL="1371600" marR="0" lvl="2" indent="-349250" algn="l" rtl="0">
              <a:lnSpc>
                <a:spcPct val="90000"/>
              </a:lnSpc>
              <a:spcBef>
                <a:spcPts val="5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v"/>
              <a:tabLst/>
              <a:defRPr/>
            </a:pPr>
            <a:r>
              <a:rPr kumimoji="0" lang="hy-AM" sz="2800" b="0" i="0" u="none" strike="noStrike" kern="0" cap="none" spc="0" normalizeH="0" baseline="0" noProof="0" dirty="0" smtClean="0">
                <a:ln>
                  <a:noFill/>
                </a:ln>
                <a:solidFill>
                  <a:srgbClr val="000000"/>
                </a:solidFill>
                <a:effectLst/>
                <a:uLnTx/>
                <a:uFillTx/>
                <a:latin typeface="Calibri"/>
                <a:cs typeface="Calibri"/>
                <a:sym typeface="Calibri"/>
              </a:rPr>
              <a:t>Աշխատանքի աշխարհը և դրա մասնակիցները (ընկերություններ, աշխատանքի գործակալություններ, զբաղվածության կենտրոններ)</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v"/>
              <a:tabLst/>
              <a:defRPr/>
            </a:pPr>
            <a:r>
              <a:rPr kumimoji="0" lang="hy-AM" sz="2800" b="0" i="0" u="none" strike="noStrike" kern="0" cap="none" spc="0" normalizeH="0" baseline="0" noProof="0" dirty="0" smtClean="0">
                <a:ln>
                  <a:noFill/>
                </a:ln>
                <a:solidFill>
                  <a:srgbClr val="000000"/>
                </a:solidFill>
                <a:effectLst/>
                <a:uLnTx/>
                <a:uFillTx/>
                <a:latin typeface="Calibri"/>
                <a:cs typeface="Calibri"/>
                <a:sym typeface="Calibri"/>
              </a:rPr>
              <a:t>Անձնական բրենդինգ և վեբ հեղինակություն</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v"/>
              <a:tabLst/>
              <a:defRPr/>
            </a:pPr>
            <a:r>
              <a:rPr kumimoji="0" lang="hy-AM" sz="2800" b="0" i="0" u="none" strike="noStrike" kern="0" cap="none" spc="0" normalizeH="0" baseline="0" noProof="0" dirty="0" smtClean="0">
                <a:ln>
                  <a:noFill/>
                </a:ln>
                <a:solidFill>
                  <a:srgbClr val="000000"/>
                </a:solidFill>
                <a:effectLst/>
                <a:uLnTx/>
                <a:uFillTx/>
                <a:latin typeface="Calibri"/>
                <a:cs typeface="Calibri"/>
                <a:sym typeface="Calibri"/>
              </a:rPr>
              <a:t>Աշխատանքի/պրակտիկայի հնարավորություններ Եվրոպայում</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Arial"/>
              <a:buChar char="•"/>
              <a:tabLst/>
              <a:defRPr/>
            </a:pPr>
            <a:endParaRPr kumimoji="0" lang="it-IT" sz="2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87059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9556076" y="0"/>
            <a:ext cx="2319974" cy="1737403"/>
          </a:xfrm>
          <a:prstGeom prst="rect">
            <a:avLst/>
          </a:prstGeom>
        </p:spPr>
      </p:pic>
      <p:pic>
        <p:nvPicPr>
          <p:cNvPr id="5" name="Google Shape;177;p1"/>
          <p:cNvPicPr preferRelativeResize="0"/>
          <p:nvPr/>
        </p:nvPicPr>
        <p:blipFill rotWithShape="1">
          <a:blip r:embed="rId3">
            <a:alphaModFix/>
          </a:blip>
          <a:srcRect/>
          <a:stretch/>
        </p:blipFill>
        <p:spPr>
          <a:xfrm>
            <a:off x="9883696" y="5725100"/>
            <a:ext cx="2215377" cy="549638"/>
          </a:xfrm>
          <a:prstGeom prst="rect">
            <a:avLst/>
          </a:prstGeom>
          <a:noFill/>
          <a:ln>
            <a:noFill/>
          </a:ln>
        </p:spPr>
      </p:pic>
      <p:sp>
        <p:nvSpPr>
          <p:cNvPr id="6" name="Segnaposto testo 5"/>
          <p:cNvSpPr>
            <a:spLocks noGrp="1"/>
          </p:cNvSpPr>
          <p:nvPr>
            <p:ph type="body" idx="1"/>
          </p:nvPr>
        </p:nvSpPr>
        <p:spPr>
          <a:xfrm>
            <a:off x="657662" y="1827238"/>
            <a:ext cx="10627371" cy="4305932"/>
          </a:xfrm>
        </p:spPr>
        <p:txBody>
          <a:bodyPr>
            <a:normAutofit fontScale="85000" lnSpcReduction="20000"/>
          </a:bodyPr>
          <a:lstStyle/>
          <a:p>
            <a:pPr lvl="0" indent="-349250">
              <a:spcBef>
                <a:spcPts val="1100"/>
              </a:spcBef>
              <a:buClr>
                <a:srgbClr val="000000"/>
              </a:buClr>
              <a:buSzPts val="1900"/>
              <a:buFont typeface="Arial"/>
              <a:buChar char="•"/>
            </a:pPr>
            <a:r>
              <a:rPr lang="it-IT" sz="2800" dirty="0" err="1" smtClean="0">
                <a:solidFill>
                  <a:srgbClr val="00B0F0"/>
                </a:solidFill>
              </a:rPr>
              <a:t>Participatory</a:t>
            </a:r>
            <a:r>
              <a:rPr lang="it-IT" sz="2800" dirty="0" smtClean="0">
                <a:solidFill>
                  <a:srgbClr val="00B0F0"/>
                </a:solidFill>
              </a:rPr>
              <a:t> </a:t>
            </a:r>
            <a:r>
              <a:rPr lang="it-IT" sz="2800" dirty="0" err="1">
                <a:solidFill>
                  <a:srgbClr val="00B0F0"/>
                </a:solidFill>
              </a:rPr>
              <a:t>lessons</a:t>
            </a:r>
            <a:endParaRPr lang="it-IT" sz="2800" dirty="0">
              <a:solidFill>
                <a:srgbClr val="00B0F0"/>
              </a:solidFill>
            </a:endParaRPr>
          </a:p>
          <a:p>
            <a:pPr marL="107950" lvl="0" indent="0">
              <a:spcBef>
                <a:spcPts val="1100"/>
              </a:spcBef>
              <a:buClr>
                <a:srgbClr val="000000"/>
              </a:buClr>
              <a:buSzPts val="1900"/>
              <a:buNone/>
            </a:pPr>
            <a:r>
              <a:rPr lang="hy-AM" sz="2800" dirty="0">
                <a:solidFill>
                  <a:srgbClr val="000000"/>
                </a:solidFill>
              </a:rPr>
              <a:t>Մասնակցային դասեր</a:t>
            </a:r>
            <a:endParaRPr lang="it-IT" sz="2800" dirty="0">
              <a:solidFill>
                <a:srgbClr val="000000"/>
              </a:solidFill>
            </a:endParaRPr>
          </a:p>
          <a:p>
            <a:pPr lvl="0" indent="-349250">
              <a:spcBef>
                <a:spcPts val="1100"/>
              </a:spcBef>
              <a:buClr>
                <a:srgbClr val="000000"/>
              </a:buClr>
              <a:buSzPts val="1900"/>
              <a:buFont typeface="Arial"/>
              <a:buChar char="•"/>
            </a:pPr>
            <a:r>
              <a:rPr lang="it-IT" sz="2800" dirty="0">
                <a:solidFill>
                  <a:srgbClr val="00B0F0"/>
                </a:solidFill>
              </a:rPr>
              <a:t>Brainstorming </a:t>
            </a:r>
          </a:p>
          <a:p>
            <a:pPr marL="107950" lvl="0" indent="0">
              <a:spcBef>
                <a:spcPts val="1100"/>
              </a:spcBef>
              <a:buClr>
                <a:srgbClr val="000000"/>
              </a:buClr>
              <a:buSzPts val="1900"/>
              <a:buNone/>
            </a:pPr>
            <a:r>
              <a:rPr lang="hy-AM" sz="2800" dirty="0">
                <a:solidFill>
                  <a:srgbClr val="000000"/>
                </a:solidFill>
              </a:rPr>
              <a:t>Գաղափարների ոթորիկ</a:t>
            </a:r>
            <a:endParaRPr lang="it-IT" sz="2800" dirty="0">
              <a:solidFill>
                <a:srgbClr val="000000"/>
              </a:solidFill>
            </a:endParaRPr>
          </a:p>
          <a:p>
            <a:pPr lvl="0" indent="-349250">
              <a:spcBef>
                <a:spcPts val="1100"/>
              </a:spcBef>
              <a:buClr>
                <a:srgbClr val="000000"/>
              </a:buClr>
              <a:buSzPts val="1900"/>
              <a:buFont typeface="Arial"/>
              <a:buChar char="•"/>
            </a:pPr>
            <a:r>
              <a:rPr lang="it-IT" sz="2800" dirty="0" err="1">
                <a:solidFill>
                  <a:srgbClr val="00B0F0"/>
                </a:solidFill>
              </a:rPr>
              <a:t>Teamwork</a:t>
            </a:r>
            <a:endParaRPr lang="it-IT" sz="2800" dirty="0">
              <a:solidFill>
                <a:srgbClr val="00B0F0"/>
              </a:solidFill>
            </a:endParaRPr>
          </a:p>
          <a:p>
            <a:pPr marL="107950" lvl="0" indent="0">
              <a:spcBef>
                <a:spcPts val="1100"/>
              </a:spcBef>
              <a:buClr>
                <a:srgbClr val="000000"/>
              </a:buClr>
              <a:buSzPts val="1900"/>
              <a:buNone/>
            </a:pPr>
            <a:r>
              <a:rPr lang="hy-AM" sz="2800" dirty="0">
                <a:solidFill>
                  <a:srgbClr val="000000"/>
                </a:solidFill>
              </a:rPr>
              <a:t>թիմային աշխատանք</a:t>
            </a:r>
            <a:endParaRPr lang="it-IT" sz="2800" dirty="0">
              <a:solidFill>
                <a:srgbClr val="000000"/>
              </a:solidFill>
            </a:endParaRPr>
          </a:p>
          <a:p>
            <a:pPr lvl="0" indent="-349250">
              <a:spcBef>
                <a:spcPts val="1100"/>
              </a:spcBef>
              <a:buClr>
                <a:srgbClr val="000000"/>
              </a:buClr>
              <a:buSzPts val="1900"/>
              <a:buFont typeface="Arial"/>
              <a:buChar char="•"/>
            </a:pPr>
            <a:r>
              <a:rPr lang="en-US" sz="2800" dirty="0">
                <a:solidFill>
                  <a:srgbClr val="00B0F0"/>
                </a:solidFill>
              </a:rPr>
              <a:t>Role playing, Simulations</a:t>
            </a:r>
          </a:p>
          <a:p>
            <a:pPr marL="107950" lvl="0" indent="0">
              <a:spcBef>
                <a:spcPts val="1100"/>
              </a:spcBef>
              <a:buClr>
                <a:srgbClr val="000000"/>
              </a:buClr>
              <a:buSzPts val="1900"/>
              <a:buNone/>
            </a:pPr>
            <a:r>
              <a:rPr lang="hy-AM" sz="2800" dirty="0">
                <a:solidFill>
                  <a:srgbClr val="000000"/>
                </a:solidFill>
              </a:rPr>
              <a:t>Դերային խաղեր, Սիմուլյացիաներ</a:t>
            </a:r>
            <a:endParaRPr lang="en-US" sz="2800" dirty="0">
              <a:solidFill>
                <a:srgbClr val="000000"/>
              </a:solidFill>
            </a:endParaRPr>
          </a:p>
          <a:p>
            <a:pPr lvl="0" indent="-349250">
              <a:spcBef>
                <a:spcPts val="1100"/>
              </a:spcBef>
              <a:buClr>
                <a:srgbClr val="000000"/>
              </a:buClr>
              <a:buSzPts val="1900"/>
              <a:buFont typeface="Arial"/>
              <a:buChar char="•"/>
            </a:pPr>
            <a:r>
              <a:rPr lang="en-US" sz="2800" dirty="0">
                <a:solidFill>
                  <a:srgbClr val="00B0F0"/>
                </a:solidFill>
              </a:rPr>
              <a:t>Company visits; interviews with professionals</a:t>
            </a:r>
          </a:p>
          <a:p>
            <a:pPr lvl="0" indent="-349250">
              <a:spcBef>
                <a:spcPts val="1100"/>
              </a:spcBef>
              <a:buClr>
                <a:srgbClr val="000000"/>
              </a:buClr>
              <a:buSzPts val="1900"/>
              <a:buFont typeface="Arial"/>
              <a:buChar char="•"/>
            </a:pPr>
            <a:r>
              <a:rPr lang="hy-AM" sz="2800" dirty="0">
                <a:solidFill>
                  <a:srgbClr val="000000"/>
                </a:solidFill>
              </a:rPr>
              <a:t>Ընկերությունների այցեր; մասնագետների հետ հարցազրույցներ</a:t>
            </a:r>
            <a:endParaRPr lang="it-IT" sz="2800" dirty="0">
              <a:solidFill>
                <a:srgbClr val="000000"/>
              </a:solidFill>
            </a:endParaRPr>
          </a:p>
          <a:p>
            <a:endParaRPr lang="it-IT" dirty="0"/>
          </a:p>
        </p:txBody>
      </p:sp>
      <p:sp>
        <p:nvSpPr>
          <p:cNvPr id="2" name="Rettangolo 1"/>
          <p:cNvSpPr/>
          <p:nvPr/>
        </p:nvSpPr>
        <p:spPr>
          <a:xfrm>
            <a:off x="1118839" y="482777"/>
            <a:ext cx="6096000" cy="1202893"/>
          </a:xfrm>
          <a:prstGeom prst="rect">
            <a:avLst/>
          </a:prstGeom>
        </p:spPr>
        <p:txBody>
          <a:bodyPr>
            <a:spAutoFit/>
          </a:bodyPr>
          <a:lstStyle/>
          <a:p>
            <a:pPr marL="107950" lvl="0">
              <a:lnSpc>
                <a:spcPct val="90000"/>
              </a:lnSpc>
              <a:spcBef>
                <a:spcPts val="1100"/>
              </a:spcBef>
              <a:buSzPts val="1900"/>
            </a:pPr>
            <a:r>
              <a:rPr lang="it-IT" sz="3500" b="1" dirty="0">
                <a:solidFill>
                  <a:srgbClr val="FFC000"/>
                </a:solidFill>
                <a:latin typeface="Calibri"/>
                <a:cs typeface="Calibri"/>
                <a:sym typeface="Calibri"/>
              </a:rPr>
              <a:t>Training </a:t>
            </a:r>
            <a:r>
              <a:rPr lang="it-IT" sz="3500" b="1" dirty="0" err="1">
                <a:solidFill>
                  <a:srgbClr val="FFC000"/>
                </a:solidFill>
                <a:latin typeface="Calibri"/>
                <a:cs typeface="Calibri"/>
                <a:sym typeface="Calibri"/>
              </a:rPr>
              <a:t>methods</a:t>
            </a:r>
            <a:r>
              <a:rPr lang="it-IT" sz="3500" b="1" dirty="0">
                <a:solidFill>
                  <a:srgbClr val="FFC000"/>
                </a:solidFill>
                <a:latin typeface="Calibri"/>
                <a:cs typeface="Calibri"/>
                <a:sym typeface="Calibri"/>
              </a:rPr>
              <a:t>: </a:t>
            </a:r>
            <a:endParaRPr lang="it-IT" sz="3500" b="1" dirty="0" smtClean="0">
              <a:solidFill>
                <a:srgbClr val="FFC000"/>
              </a:solidFill>
              <a:latin typeface="Calibri"/>
              <a:cs typeface="Calibri"/>
              <a:sym typeface="Calibri"/>
            </a:endParaRPr>
          </a:p>
          <a:p>
            <a:pPr marL="107950" lvl="0">
              <a:lnSpc>
                <a:spcPct val="90000"/>
              </a:lnSpc>
              <a:spcBef>
                <a:spcPts val="1100"/>
              </a:spcBef>
              <a:buSzPts val="1900"/>
            </a:pPr>
            <a:r>
              <a:rPr lang="hy-AM" sz="3500" b="1" dirty="0" smtClean="0">
                <a:solidFill>
                  <a:srgbClr val="FFC000"/>
                </a:solidFill>
                <a:latin typeface="Calibri"/>
                <a:cs typeface="Calibri"/>
                <a:sym typeface="Calibri"/>
              </a:rPr>
              <a:t>Ուսուցման </a:t>
            </a:r>
            <a:r>
              <a:rPr lang="hy-AM" sz="3500" b="1" dirty="0">
                <a:solidFill>
                  <a:srgbClr val="FFC000"/>
                </a:solidFill>
                <a:latin typeface="Calibri"/>
                <a:cs typeface="Calibri"/>
                <a:sym typeface="Calibri"/>
              </a:rPr>
              <a:t>մեթոդներ՝</a:t>
            </a:r>
            <a:endParaRPr lang="it-IT" sz="3500" b="1" dirty="0">
              <a:solidFill>
                <a:srgbClr val="FFC000"/>
              </a:solidFill>
              <a:latin typeface="Calibri"/>
              <a:cs typeface="Calibri"/>
              <a:sym typeface="Calibri"/>
            </a:endParaRPr>
          </a:p>
        </p:txBody>
      </p:sp>
    </p:spTree>
    <p:extLst>
      <p:ext uri="{BB962C8B-B14F-4D97-AF65-F5344CB8AC3E}">
        <p14:creationId xmlns:p14="http://schemas.microsoft.com/office/powerpoint/2010/main" val="373847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9662009" y="-167268"/>
            <a:ext cx="2319974" cy="1737403"/>
          </a:xfrm>
          <a:prstGeom prst="rect">
            <a:avLst/>
          </a:prstGeom>
        </p:spPr>
      </p:pic>
      <p:pic>
        <p:nvPicPr>
          <p:cNvPr id="5" name="Google Shape;177;p1"/>
          <p:cNvPicPr preferRelativeResize="0"/>
          <p:nvPr/>
        </p:nvPicPr>
        <p:blipFill rotWithShape="1">
          <a:blip r:embed="rId4">
            <a:alphaModFix/>
          </a:blip>
          <a:srcRect/>
          <a:stretch/>
        </p:blipFill>
        <p:spPr>
          <a:xfrm>
            <a:off x="6690473" y="541196"/>
            <a:ext cx="2620538" cy="565265"/>
          </a:xfrm>
          <a:prstGeom prst="rect">
            <a:avLst/>
          </a:prstGeom>
          <a:noFill/>
          <a:ln>
            <a:noFill/>
          </a:ln>
        </p:spPr>
      </p:pic>
      <p:sp>
        <p:nvSpPr>
          <p:cNvPr id="6" name="Segnaposto testo 5"/>
          <p:cNvSpPr>
            <a:spLocks noGrp="1"/>
          </p:cNvSpPr>
          <p:nvPr>
            <p:ph type="body" idx="1"/>
          </p:nvPr>
        </p:nvSpPr>
        <p:spPr>
          <a:xfrm>
            <a:off x="657663" y="1827238"/>
            <a:ext cx="5542415" cy="4023300"/>
          </a:xfrm>
        </p:spPr>
        <p:txBody>
          <a:bodyPr>
            <a:normAutofit/>
          </a:bodyPr>
          <a:lstStyle/>
          <a:p>
            <a:endParaRPr lang="it-IT" dirty="0"/>
          </a:p>
        </p:txBody>
      </p:sp>
      <p:sp>
        <p:nvSpPr>
          <p:cNvPr id="9" name="Segnaposto testo 2"/>
          <p:cNvSpPr txBox="1">
            <a:spLocks/>
          </p:cNvSpPr>
          <p:nvPr/>
        </p:nvSpPr>
        <p:spPr>
          <a:xfrm>
            <a:off x="838200" y="1569615"/>
            <a:ext cx="4926980" cy="4597010"/>
          </a:xfrm>
          <a:prstGeom prst="rect">
            <a:avLst/>
          </a:prstGeom>
          <a:solidFill>
            <a:srgbClr val="4472C4">
              <a:lumMod val="20000"/>
              <a:lumOff val="80000"/>
            </a:srgb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9250" algn="l" rtl="0">
              <a:lnSpc>
                <a:spcPct val="90000"/>
              </a:lnSpc>
              <a:spcBef>
                <a:spcPts val="1100"/>
              </a:spcBef>
              <a:spcAft>
                <a:spcPts val="0"/>
              </a:spcAft>
              <a:buClr>
                <a:schemeClr val="dk1"/>
              </a:buClr>
              <a:buSzPts val="1900"/>
              <a:buFont typeface="Arial"/>
              <a:buChar char="•"/>
              <a:defRPr sz="28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500"/>
              </a:spcBef>
              <a:spcAft>
                <a:spcPts val="0"/>
              </a:spcAft>
              <a:buClr>
                <a:schemeClr val="dk1"/>
              </a:buClr>
              <a:buSzPts val="1900"/>
              <a:buFont typeface="Arial"/>
              <a:buChar char="•"/>
              <a:defRPr sz="2400" b="0" i="0" u="none" strike="noStrike" cap="none">
                <a:solidFill>
                  <a:schemeClr val="dk1"/>
                </a:solidFill>
                <a:latin typeface="Calibri"/>
                <a:ea typeface="Calibri"/>
                <a:cs typeface="Calibri"/>
                <a:sym typeface="Calibri"/>
              </a:defRPr>
            </a:lvl2pPr>
            <a:lvl3pPr marL="1371600" marR="0" lvl="2" indent="-349250" algn="l" rtl="0">
              <a:lnSpc>
                <a:spcPct val="90000"/>
              </a:lnSpc>
              <a:spcBef>
                <a:spcPts val="5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Handouts</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Prezi</a:t>
            </a:r>
            <a:r>
              <a:rPr kumimoji="0" lang="it-IT" sz="2800" b="0" i="0" u="none" strike="noStrike" kern="0" cap="none" spc="0" normalizeH="0" baseline="0" noProof="0" dirty="0" smtClean="0">
                <a:ln>
                  <a:noFill/>
                </a:ln>
                <a:solidFill>
                  <a:srgbClr val="000000"/>
                </a:solidFill>
                <a:effectLst/>
                <a:uLnTx/>
                <a:uFillTx/>
                <a:latin typeface="Calibri"/>
                <a:cs typeface="Calibri"/>
                <a:sym typeface="Calibri"/>
              </a:rPr>
              <a:t> and PPT </a:t>
            </a: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presentations</a:t>
            </a:r>
            <a:r>
              <a:rPr kumimoji="0" lang="it-IT" sz="2800" b="0" i="0" u="none" strike="noStrike" kern="0" cap="none" spc="0" normalizeH="0" baseline="0" noProof="0" dirty="0" smtClean="0">
                <a:ln>
                  <a:noFill/>
                </a:ln>
                <a:solidFill>
                  <a:srgbClr val="000000"/>
                </a:solidFill>
                <a:effectLst/>
                <a:uLnTx/>
                <a:uFillTx/>
                <a:latin typeface="Calibri"/>
                <a:cs typeface="Calibri"/>
                <a:sym typeface="Calibri"/>
              </a:rPr>
              <a:t> </a:t>
            </a: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Methodology</a:t>
            </a:r>
            <a:r>
              <a:rPr kumimoji="0" lang="it-IT" sz="2800" b="0" i="0" u="none" strike="noStrike" kern="0" cap="none" spc="0" normalizeH="0" baseline="0" noProof="0" dirty="0" smtClean="0">
                <a:ln>
                  <a:noFill/>
                </a:ln>
                <a:solidFill>
                  <a:srgbClr val="000000"/>
                </a:solidFill>
                <a:effectLst/>
                <a:uLnTx/>
                <a:uFillTx/>
                <a:latin typeface="Calibri"/>
                <a:cs typeface="Calibri"/>
                <a:sym typeface="Calibri"/>
              </a:rPr>
              <a:t> and </a:t>
            </a: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exercise</a:t>
            </a:r>
            <a:r>
              <a:rPr kumimoji="0" lang="it-IT" sz="2800" b="0" i="0" u="none" strike="noStrike" kern="0" cap="none" spc="0" normalizeH="0" baseline="0" noProof="0" dirty="0" smtClean="0">
                <a:ln>
                  <a:noFill/>
                </a:ln>
                <a:solidFill>
                  <a:srgbClr val="000000"/>
                </a:solidFill>
                <a:effectLst/>
                <a:uLnTx/>
                <a:uFillTx/>
                <a:latin typeface="Calibri"/>
                <a:cs typeface="Calibri"/>
                <a:sym typeface="Calibri"/>
              </a:rPr>
              <a:t> </a:t>
            </a: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sheets</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Logbook</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Videos</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Kahoot</a:t>
            </a:r>
            <a:r>
              <a:rPr kumimoji="0" lang="it-IT" sz="2800" b="0" i="0" u="none" strike="noStrike" kern="0" cap="none" spc="0" normalizeH="0" baseline="0" noProof="0" dirty="0" smtClean="0">
                <a:ln>
                  <a:noFill/>
                </a:ln>
                <a:solidFill>
                  <a:srgbClr val="000000"/>
                </a:solidFill>
                <a:effectLst/>
                <a:uLnTx/>
                <a:uFillTx/>
                <a:latin typeface="Calibri"/>
                <a:cs typeface="Calibri"/>
                <a:sym typeface="Calibri"/>
              </a:rPr>
              <a:t>; </a:t>
            </a: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Mentimeter</a:t>
            </a:r>
            <a:r>
              <a:rPr kumimoji="0" lang="it-IT" sz="2800" b="0" i="0" u="none" strike="noStrike" kern="0" cap="none" spc="0" normalizeH="0" baseline="0" noProof="0" dirty="0" smtClean="0">
                <a:ln>
                  <a:noFill/>
                </a:ln>
                <a:solidFill>
                  <a:srgbClr val="000000"/>
                </a:solidFill>
                <a:effectLst/>
                <a:uLnTx/>
                <a:uFillTx/>
                <a:latin typeface="Calibri"/>
                <a:cs typeface="Calibri"/>
                <a:sym typeface="Calibri"/>
              </a:rPr>
              <a:t>; </a:t>
            </a: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Padlet</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Websites</a:t>
            </a:r>
            <a:endParaRPr kumimoji="0" lang="it-IT" sz="2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0" name="Segnaposto testo 3"/>
          <p:cNvSpPr txBox="1">
            <a:spLocks/>
          </p:cNvSpPr>
          <p:nvPr/>
        </p:nvSpPr>
        <p:spPr>
          <a:xfrm>
            <a:off x="6200078" y="1569615"/>
            <a:ext cx="5614640" cy="4538546"/>
          </a:xfrm>
          <a:prstGeom prst="rect">
            <a:avLst/>
          </a:prstGeom>
          <a:solidFill>
            <a:srgbClr val="70AD47">
              <a:lumMod val="60000"/>
              <a:lumOff val="40000"/>
            </a:srgbClr>
          </a:solid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9250" algn="l" rtl="0">
              <a:lnSpc>
                <a:spcPct val="90000"/>
              </a:lnSpc>
              <a:spcBef>
                <a:spcPts val="1100"/>
              </a:spcBef>
              <a:spcAft>
                <a:spcPts val="0"/>
              </a:spcAft>
              <a:buClr>
                <a:schemeClr val="dk1"/>
              </a:buClr>
              <a:buSzPts val="1900"/>
              <a:buFont typeface="Arial"/>
              <a:buChar char="•"/>
              <a:defRPr sz="28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500"/>
              </a:spcBef>
              <a:spcAft>
                <a:spcPts val="0"/>
              </a:spcAft>
              <a:buClr>
                <a:schemeClr val="dk1"/>
              </a:buClr>
              <a:buSzPts val="1900"/>
              <a:buFont typeface="Arial"/>
              <a:buChar char="•"/>
              <a:defRPr sz="2400" b="0" i="0" u="none" strike="noStrike" cap="none">
                <a:solidFill>
                  <a:schemeClr val="dk1"/>
                </a:solidFill>
                <a:latin typeface="Calibri"/>
                <a:ea typeface="Calibri"/>
                <a:cs typeface="Calibri"/>
                <a:sym typeface="Calibri"/>
              </a:defRPr>
            </a:lvl2pPr>
            <a:lvl3pPr marL="1371600" marR="0" lvl="2" indent="-349250" algn="l" rtl="0">
              <a:lnSpc>
                <a:spcPct val="90000"/>
              </a:lnSpc>
              <a:spcBef>
                <a:spcPts val="5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hy-AM" sz="2800" b="0" i="0" u="none" strike="noStrike" kern="0" cap="none" spc="0" normalizeH="0" baseline="0" noProof="0" dirty="0" smtClean="0">
                <a:ln>
                  <a:noFill/>
                </a:ln>
                <a:solidFill>
                  <a:srgbClr val="000000"/>
                </a:solidFill>
                <a:effectLst/>
                <a:uLnTx/>
                <a:uFillTx/>
                <a:latin typeface="Calibri"/>
                <a:cs typeface="Calibri"/>
                <a:sym typeface="Calibri"/>
              </a:rPr>
              <a:t>Տրամադրվող նյութեր</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Prezi</a:t>
            </a:r>
            <a:r>
              <a:rPr kumimoji="0" lang="it-IT" sz="2800" b="0" i="0" u="none" strike="noStrike" kern="0" cap="none" spc="0" normalizeH="0" baseline="0" noProof="0" dirty="0" smtClean="0">
                <a:ln>
                  <a:noFill/>
                </a:ln>
                <a:solidFill>
                  <a:srgbClr val="000000"/>
                </a:solidFill>
                <a:effectLst/>
                <a:uLnTx/>
                <a:uFillTx/>
                <a:latin typeface="Calibri"/>
                <a:cs typeface="Calibri"/>
                <a:sym typeface="Calibri"/>
              </a:rPr>
              <a:t> PPT </a:t>
            </a:r>
            <a:r>
              <a:rPr kumimoji="0" lang="hy-AM" sz="2800" b="0" i="0" u="none" strike="noStrike" kern="0" cap="none" spc="0" normalizeH="0" baseline="0" noProof="0" dirty="0" smtClean="0">
                <a:ln>
                  <a:noFill/>
                </a:ln>
                <a:solidFill>
                  <a:srgbClr val="000000"/>
                </a:solidFill>
                <a:effectLst/>
                <a:uLnTx/>
                <a:uFillTx/>
                <a:latin typeface="Calibri"/>
                <a:cs typeface="Calibri"/>
                <a:sym typeface="Calibri"/>
              </a:rPr>
              <a:t>ներկայացումներ</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hy-AM" sz="2800" b="0" i="0" u="none" strike="noStrike" kern="0" cap="none" spc="0" normalizeH="0" baseline="0" noProof="0" dirty="0" smtClean="0">
                <a:ln>
                  <a:noFill/>
                </a:ln>
                <a:solidFill>
                  <a:srgbClr val="000000"/>
                </a:solidFill>
                <a:effectLst/>
                <a:uLnTx/>
                <a:uFillTx/>
                <a:latin typeface="Calibri"/>
                <a:cs typeface="Calibri"/>
                <a:sym typeface="Calibri"/>
              </a:rPr>
              <a:t>Մեթոդաբանություն և վարժությունների թերթիկներ</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hy-AM" sz="2800" b="0" i="0" u="none" strike="noStrike" kern="0" cap="none" spc="0" normalizeH="0" baseline="0" noProof="0" dirty="0" smtClean="0">
                <a:ln>
                  <a:noFill/>
                </a:ln>
                <a:solidFill>
                  <a:srgbClr val="000000"/>
                </a:solidFill>
                <a:effectLst/>
                <a:uLnTx/>
                <a:uFillTx/>
                <a:latin typeface="Calibri"/>
                <a:cs typeface="Calibri"/>
                <a:sym typeface="Calibri"/>
              </a:rPr>
              <a:t>Գրանցման օրագիր</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hy-AM" sz="2800" b="0" i="0" u="none" strike="noStrike" kern="0" cap="none" spc="0" normalizeH="0" baseline="0" noProof="0" dirty="0" smtClean="0">
                <a:ln>
                  <a:noFill/>
                </a:ln>
                <a:solidFill>
                  <a:srgbClr val="000000"/>
                </a:solidFill>
                <a:effectLst/>
                <a:uLnTx/>
                <a:uFillTx/>
                <a:latin typeface="Calibri"/>
                <a:cs typeface="Calibri"/>
                <a:sym typeface="Calibri"/>
              </a:rPr>
              <a:t>Տեսանյութեր</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Kahoot</a:t>
            </a:r>
            <a:r>
              <a:rPr kumimoji="0" lang="it-IT" sz="2800" b="0" i="0" u="none" strike="noStrike" kern="0" cap="none" spc="0" normalizeH="0" baseline="0" noProof="0" dirty="0" smtClean="0">
                <a:ln>
                  <a:noFill/>
                </a:ln>
                <a:solidFill>
                  <a:srgbClr val="000000"/>
                </a:solidFill>
                <a:effectLst/>
                <a:uLnTx/>
                <a:uFillTx/>
                <a:latin typeface="Calibri"/>
                <a:cs typeface="Calibri"/>
                <a:sym typeface="Calibri"/>
              </a:rPr>
              <a:t>; </a:t>
            </a: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Mentimeter</a:t>
            </a:r>
            <a:r>
              <a:rPr kumimoji="0" lang="it-IT" sz="2800" b="0" i="0" u="none" strike="noStrike" kern="0" cap="none" spc="0" normalizeH="0" baseline="0" noProof="0" dirty="0" smtClean="0">
                <a:ln>
                  <a:noFill/>
                </a:ln>
                <a:solidFill>
                  <a:srgbClr val="000000"/>
                </a:solidFill>
                <a:effectLst/>
                <a:uLnTx/>
                <a:uFillTx/>
                <a:latin typeface="Calibri"/>
                <a:cs typeface="Calibri"/>
                <a:sym typeface="Calibri"/>
              </a:rPr>
              <a:t>; </a:t>
            </a:r>
            <a:r>
              <a:rPr kumimoji="0" lang="it-IT" sz="2800" b="0" i="0" u="none" strike="noStrike" kern="0" cap="none" spc="0" normalizeH="0" baseline="0" noProof="0" dirty="0" err="1" smtClean="0">
                <a:ln>
                  <a:noFill/>
                </a:ln>
                <a:solidFill>
                  <a:srgbClr val="000000"/>
                </a:solidFill>
                <a:effectLst/>
                <a:uLnTx/>
                <a:uFillTx/>
                <a:latin typeface="Calibri"/>
                <a:cs typeface="Calibri"/>
                <a:sym typeface="Calibri"/>
              </a:rPr>
              <a:t>Padlet</a:t>
            </a:r>
            <a:endParaRPr kumimoji="0" lang="it-IT" sz="28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Wingdings" panose="05000000000000000000" pitchFamily="2" charset="2"/>
              <a:buChar char="ü"/>
              <a:tabLst/>
              <a:defRPr/>
            </a:pPr>
            <a:r>
              <a:rPr kumimoji="0" lang="hy-AM" sz="2800" b="0" i="0" u="none" strike="noStrike" kern="0" cap="none" spc="0" normalizeH="0" baseline="0" noProof="0" dirty="0" smtClean="0">
                <a:ln>
                  <a:noFill/>
                </a:ln>
                <a:solidFill>
                  <a:srgbClr val="000000"/>
                </a:solidFill>
                <a:effectLst/>
                <a:uLnTx/>
                <a:uFillTx/>
                <a:latin typeface="Calibri"/>
                <a:cs typeface="Calibri"/>
                <a:sym typeface="Calibri"/>
              </a:rPr>
              <a:t>Վեբկայքեր</a:t>
            </a:r>
            <a:endParaRPr kumimoji="0" lang="it-IT" sz="2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2" name="Rettangolo 1"/>
          <p:cNvSpPr/>
          <p:nvPr/>
        </p:nvSpPr>
        <p:spPr>
          <a:xfrm>
            <a:off x="838200" y="554837"/>
            <a:ext cx="3001143" cy="63094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3500" b="1" i="0" u="none" strike="noStrike" kern="0" cap="none" spc="0" normalizeH="0" baseline="0" noProof="0" dirty="0" err="1" smtClean="0">
                <a:ln>
                  <a:noFill/>
                </a:ln>
                <a:solidFill>
                  <a:srgbClr val="FFC000"/>
                </a:solidFill>
                <a:effectLst/>
                <a:uLnTx/>
                <a:uFillTx/>
                <a:latin typeface="Calibri"/>
                <a:cs typeface="Calibri"/>
                <a:sym typeface="Calibri"/>
              </a:rPr>
              <a:t>Teaching</a:t>
            </a:r>
            <a:r>
              <a:rPr kumimoji="0" lang="it-IT" sz="3500" b="1" i="0" u="none" strike="noStrike" kern="0" cap="none" spc="0" normalizeH="0" baseline="0" noProof="0" dirty="0" smtClean="0">
                <a:ln>
                  <a:noFill/>
                </a:ln>
                <a:solidFill>
                  <a:srgbClr val="FFC000"/>
                </a:solidFill>
                <a:effectLst/>
                <a:uLnTx/>
                <a:uFillTx/>
                <a:latin typeface="Calibri"/>
                <a:cs typeface="Calibri"/>
                <a:sym typeface="Calibri"/>
              </a:rPr>
              <a:t> </a:t>
            </a:r>
            <a:r>
              <a:rPr kumimoji="0" lang="it-IT" sz="3500" b="1" i="0" u="none" strike="noStrike" kern="0" cap="none" spc="0" normalizeH="0" baseline="0" noProof="0" dirty="0" err="1" smtClean="0">
                <a:ln>
                  <a:noFill/>
                </a:ln>
                <a:solidFill>
                  <a:srgbClr val="FFC000"/>
                </a:solidFill>
                <a:effectLst/>
                <a:uLnTx/>
                <a:uFillTx/>
                <a:latin typeface="Calibri"/>
                <a:cs typeface="Calibri"/>
                <a:sym typeface="Calibri"/>
              </a:rPr>
              <a:t>tools</a:t>
            </a:r>
            <a:r>
              <a:rPr kumimoji="0" lang="it-IT" sz="3500" b="1" i="0" u="none" strike="noStrike" kern="0" cap="none" spc="0" normalizeH="0" baseline="0" noProof="0" dirty="0" smtClean="0">
                <a:ln>
                  <a:noFill/>
                </a:ln>
                <a:solidFill>
                  <a:srgbClr val="FFC000"/>
                </a:solidFill>
                <a:effectLst/>
                <a:uLnTx/>
                <a:uFillTx/>
                <a:latin typeface="Calibri"/>
                <a:cs typeface="Calibri"/>
                <a:sym typeface="Calibri"/>
              </a:rPr>
              <a:t>:</a:t>
            </a:r>
            <a:endParaRPr kumimoji="0" lang="it-IT"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74431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FFC000"/>
                </a:solidFill>
              </a:rPr>
              <a:t>Examples of method and exercise sheets:</a:t>
            </a:r>
            <a:endParaRPr lang="it-IT" dirty="0">
              <a:solidFill>
                <a:srgbClr val="FFC000"/>
              </a:solidFill>
            </a:endParaRPr>
          </a:p>
        </p:txBody>
      </p:sp>
      <p:pic>
        <p:nvPicPr>
          <p:cNvPr id="4" name="Immagine 3"/>
          <p:cNvPicPr>
            <a:picLocks noChangeAspect="1"/>
          </p:cNvPicPr>
          <p:nvPr/>
        </p:nvPicPr>
        <p:blipFill>
          <a:blip r:embed="rId2"/>
          <a:stretch>
            <a:fillRect/>
          </a:stretch>
        </p:blipFill>
        <p:spPr>
          <a:xfrm>
            <a:off x="9378176" y="0"/>
            <a:ext cx="2497874" cy="1870630"/>
          </a:xfrm>
          <a:prstGeom prst="rect">
            <a:avLst/>
          </a:prstGeom>
        </p:spPr>
      </p:pic>
      <p:pic>
        <p:nvPicPr>
          <p:cNvPr id="5" name="Google Shape;177;p1"/>
          <p:cNvPicPr preferRelativeResize="0"/>
          <p:nvPr/>
        </p:nvPicPr>
        <p:blipFill rotWithShape="1">
          <a:blip r:embed="rId3">
            <a:alphaModFix/>
          </a:blip>
          <a:srcRect/>
          <a:stretch/>
        </p:blipFill>
        <p:spPr>
          <a:xfrm>
            <a:off x="9255512" y="5567906"/>
            <a:ext cx="2620538" cy="565265"/>
          </a:xfrm>
          <a:prstGeom prst="rect">
            <a:avLst/>
          </a:prstGeom>
          <a:noFill/>
          <a:ln>
            <a:noFill/>
          </a:ln>
        </p:spPr>
      </p:pic>
      <p:sp>
        <p:nvSpPr>
          <p:cNvPr id="6" name="Segnaposto testo 5"/>
          <p:cNvSpPr>
            <a:spLocks noGrp="1"/>
          </p:cNvSpPr>
          <p:nvPr>
            <p:ph type="body" idx="1"/>
          </p:nvPr>
        </p:nvSpPr>
        <p:spPr>
          <a:xfrm>
            <a:off x="885406" y="1867855"/>
            <a:ext cx="4857471" cy="4023300"/>
          </a:xfrm>
        </p:spPr>
        <p:txBody>
          <a:bodyPr>
            <a:normAutofit/>
          </a:bodyPr>
          <a:lstStyle/>
          <a:p>
            <a:r>
              <a:rPr lang="en-US" sz="2800" dirty="0"/>
              <a:t>Why I am here</a:t>
            </a:r>
            <a:r>
              <a:rPr lang="en-US" sz="2800" dirty="0" smtClean="0"/>
              <a:t>;</a:t>
            </a:r>
          </a:p>
          <a:p>
            <a:r>
              <a:rPr lang="en-US" sz="2800" dirty="0" smtClean="0"/>
              <a:t>What </a:t>
            </a:r>
            <a:r>
              <a:rPr lang="en-US" sz="2800" dirty="0"/>
              <a:t>is important to me at school</a:t>
            </a:r>
            <a:r>
              <a:rPr lang="en-US" sz="2800" dirty="0" smtClean="0"/>
              <a:t>;</a:t>
            </a:r>
          </a:p>
          <a:p>
            <a:r>
              <a:rPr lang="en-US" sz="2800" dirty="0" smtClean="0"/>
              <a:t>Pair </a:t>
            </a:r>
            <a:r>
              <a:rPr lang="en-US" sz="2800" dirty="0"/>
              <a:t>interviews</a:t>
            </a:r>
            <a:r>
              <a:rPr lang="en-US" sz="2800" dirty="0" smtClean="0"/>
              <a:t>;</a:t>
            </a:r>
          </a:p>
          <a:p>
            <a:r>
              <a:rPr lang="en-US" sz="2800" dirty="0" smtClean="0"/>
              <a:t>Strengths </a:t>
            </a:r>
            <a:r>
              <a:rPr lang="en-US" sz="2800" dirty="0"/>
              <a:t>and weaknesses</a:t>
            </a:r>
            <a:r>
              <a:rPr lang="en-US" sz="2800" dirty="0" smtClean="0"/>
              <a:t>;</a:t>
            </a:r>
          </a:p>
          <a:p>
            <a:r>
              <a:rPr lang="en-US" sz="2800" dirty="0" smtClean="0"/>
              <a:t>Memory</a:t>
            </a:r>
            <a:r>
              <a:rPr lang="en-US" sz="2800" dirty="0"/>
              <a:t>;</a:t>
            </a:r>
            <a:endParaRPr lang="it-IT" sz="2800" dirty="0"/>
          </a:p>
        </p:txBody>
      </p:sp>
      <p:sp>
        <p:nvSpPr>
          <p:cNvPr id="7" name="Rettangolo 6"/>
          <p:cNvSpPr/>
          <p:nvPr/>
        </p:nvSpPr>
        <p:spPr>
          <a:xfrm>
            <a:off x="5742877" y="1845734"/>
            <a:ext cx="5274527" cy="3046988"/>
          </a:xfrm>
          <a:prstGeom prst="rect">
            <a:avLst/>
          </a:prstGeom>
        </p:spPr>
        <p:txBody>
          <a:bodyPr wrap="square">
            <a:spAutoFit/>
          </a:bodyPr>
          <a:lstStyle/>
          <a:p>
            <a:r>
              <a:rPr lang="hy-AM" sz="3200" dirty="0"/>
              <a:t>Ինչու եմ ես այստեղ</a:t>
            </a:r>
            <a:r>
              <a:rPr lang="hy-AM" sz="3200" dirty="0" smtClean="0"/>
              <a:t>;</a:t>
            </a:r>
            <a:endParaRPr lang="it-IT" sz="3200" dirty="0" smtClean="0"/>
          </a:p>
          <a:p>
            <a:r>
              <a:rPr lang="hy-AM" sz="3200" dirty="0" smtClean="0"/>
              <a:t>Ինչն </a:t>
            </a:r>
            <a:r>
              <a:rPr lang="hy-AM" sz="3200" dirty="0"/>
              <a:t>է ինձ համար կարևոր դպրոցում</a:t>
            </a:r>
            <a:r>
              <a:rPr lang="hy-AM" sz="3200" dirty="0" smtClean="0"/>
              <a:t>;</a:t>
            </a:r>
            <a:endParaRPr lang="it-IT" sz="3200" dirty="0" smtClean="0"/>
          </a:p>
          <a:p>
            <a:r>
              <a:rPr lang="hy-AM" sz="3200" dirty="0" smtClean="0"/>
              <a:t>Զրույց </a:t>
            </a:r>
            <a:r>
              <a:rPr lang="hy-AM" sz="3200" dirty="0"/>
              <a:t>զույգերով</a:t>
            </a:r>
            <a:r>
              <a:rPr lang="hy-AM" sz="3200" dirty="0" smtClean="0"/>
              <a:t>;</a:t>
            </a:r>
            <a:endParaRPr lang="it-IT" sz="3200" dirty="0" smtClean="0"/>
          </a:p>
          <a:p>
            <a:r>
              <a:rPr lang="hy-AM" sz="3200" dirty="0" smtClean="0"/>
              <a:t>Գծեր </a:t>
            </a:r>
            <a:r>
              <a:rPr lang="hy-AM" sz="3200" dirty="0"/>
              <a:t>և թերություններ</a:t>
            </a:r>
            <a:r>
              <a:rPr lang="hy-AM" sz="3200" dirty="0" smtClean="0"/>
              <a:t>;</a:t>
            </a:r>
            <a:endParaRPr lang="it-IT" sz="3200" dirty="0" smtClean="0"/>
          </a:p>
          <a:p>
            <a:r>
              <a:rPr lang="hy-AM" sz="3200" dirty="0" smtClean="0"/>
              <a:t>Հիշողություն</a:t>
            </a:r>
            <a:r>
              <a:rPr lang="hy-AM" sz="3200" dirty="0"/>
              <a:t>;</a:t>
            </a:r>
            <a:endParaRPr lang="it-IT" sz="3200" dirty="0"/>
          </a:p>
        </p:txBody>
      </p:sp>
    </p:spTree>
    <p:extLst>
      <p:ext uri="{BB962C8B-B14F-4D97-AF65-F5344CB8AC3E}">
        <p14:creationId xmlns:p14="http://schemas.microsoft.com/office/powerpoint/2010/main" val="2033577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FFC000"/>
                </a:solidFill>
              </a:rPr>
              <a:t>Examples of method and exercise sheets:</a:t>
            </a:r>
            <a:endParaRPr lang="it-IT" dirty="0">
              <a:solidFill>
                <a:srgbClr val="FFC000"/>
              </a:solidFill>
            </a:endParaRPr>
          </a:p>
        </p:txBody>
      </p:sp>
      <p:pic>
        <p:nvPicPr>
          <p:cNvPr id="4" name="Immagine 3"/>
          <p:cNvPicPr>
            <a:picLocks noChangeAspect="1"/>
          </p:cNvPicPr>
          <p:nvPr/>
        </p:nvPicPr>
        <p:blipFill>
          <a:blip r:embed="rId2"/>
          <a:stretch>
            <a:fillRect/>
          </a:stretch>
        </p:blipFill>
        <p:spPr>
          <a:xfrm>
            <a:off x="9378176" y="0"/>
            <a:ext cx="2497874" cy="1870630"/>
          </a:xfrm>
          <a:prstGeom prst="rect">
            <a:avLst/>
          </a:prstGeom>
        </p:spPr>
      </p:pic>
      <p:pic>
        <p:nvPicPr>
          <p:cNvPr id="5" name="Google Shape;177;p1"/>
          <p:cNvPicPr preferRelativeResize="0"/>
          <p:nvPr/>
        </p:nvPicPr>
        <p:blipFill rotWithShape="1">
          <a:blip r:embed="rId3">
            <a:alphaModFix/>
          </a:blip>
          <a:srcRect/>
          <a:stretch/>
        </p:blipFill>
        <p:spPr>
          <a:xfrm>
            <a:off x="9255512" y="5567906"/>
            <a:ext cx="2620538" cy="565265"/>
          </a:xfrm>
          <a:prstGeom prst="rect">
            <a:avLst/>
          </a:prstGeom>
          <a:noFill/>
          <a:ln>
            <a:noFill/>
          </a:ln>
        </p:spPr>
      </p:pic>
      <p:sp>
        <p:nvSpPr>
          <p:cNvPr id="6" name="Segnaposto testo 5"/>
          <p:cNvSpPr>
            <a:spLocks noGrp="1"/>
          </p:cNvSpPr>
          <p:nvPr>
            <p:ph type="body" idx="1"/>
          </p:nvPr>
        </p:nvSpPr>
        <p:spPr>
          <a:xfrm>
            <a:off x="885406" y="1867855"/>
            <a:ext cx="4857471" cy="4023300"/>
          </a:xfrm>
        </p:spPr>
        <p:txBody>
          <a:bodyPr>
            <a:normAutofit/>
          </a:bodyPr>
          <a:lstStyle/>
          <a:p>
            <a:r>
              <a:rPr lang="en-US" sz="3600" dirty="0"/>
              <a:t>How I see myself in 10 years... (theme, collage with images, photos, language, </a:t>
            </a:r>
            <a:r>
              <a:rPr lang="en-US" sz="3600" dirty="0" err="1"/>
              <a:t>caviardage</a:t>
            </a:r>
            <a:r>
              <a:rPr lang="en-US" sz="3600" dirty="0" smtClean="0"/>
              <a:t>);</a:t>
            </a:r>
          </a:p>
          <a:p>
            <a:endParaRPr lang="en-US" sz="3600" dirty="0" smtClean="0"/>
          </a:p>
          <a:p>
            <a:r>
              <a:rPr lang="en-US" sz="3600" dirty="0" smtClean="0"/>
              <a:t>The </a:t>
            </a:r>
            <a:r>
              <a:rPr lang="en-US" sz="3600" dirty="0"/>
              <a:t>ten projects game; </a:t>
            </a:r>
            <a:endParaRPr lang="it-IT" sz="3600" dirty="0"/>
          </a:p>
        </p:txBody>
      </p:sp>
      <p:sp>
        <p:nvSpPr>
          <p:cNvPr id="3" name="Rettangolo 2"/>
          <p:cNvSpPr/>
          <p:nvPr/>
        </p:nvSpPr>
        <p:spPr>
          <a:xfrm>
            <a:off x="6043962" y="1867855"/>
            <a:ext cx="5430644" cy="3539430"/>
          </a:xfrm>
          <a:prstGeom prst="rect">
            <a:avLst/>
          </a:prstGeom>
        </p:spPr>
        <p:txBody>
          <a:bodyPr wrap="square">
            <a:spAutoFit/>
          </a:bodyPr>
          <a:lstStyle/>
          <a:p>
            <a:r>
              <a:rPr lang="hy-AM" sz="2800" dirty="0"/>
              <a:t>Ինչպես եմ տեսնում ինձ 10 տարի հետո... (թեմա, կոլաժ՝ պատկերներով, լուսանկարներով, լեզու, կավիարդաժ</a:t>
            </a:r>
            <a:r>
              <a:rPr lang="hy-AM" sz="2800" dirty="0" smtClean="0"/>
              <a:t>);</a:t>
            </a:r>
            <a:endParaRPr lang="it-IT" sz="2800" dirty="0" smtClean="0"/>
          </a:p>
          <a:p>
            <a:endParaRPr lang="it-IT" sz="2800" dirty="0" smtClean="0"/>
          </a:p>
          <a:p>
            <a:endParaRPr lang="it-IT" sz="2800" dirty="0" smtClean="0"/>
          </a:p>
          <a:p>
            <a:r>
              <a:rPr lang="hy-AM" sz="2800" dirty="0" smtClean="0"/>
              <a:t>Տասը </a:t>
            </a:r>
            <a:r>
              <a:rPr lang="hy-AM" sz="2800" dirty="0"/>
              <a:t>նախագծերի խաղը; </a:t>
            </a:r>
            <a:endParaRPr lang="it-IT" sz="2800" dirty="0"/>
          </a:p>
        </p:txBody>
      </p:sp>
    </p:spTree>
    <p:extLst>
      <p:ext uri="{BB962C8B-B14F-4D97-AF65-F5344CB8AC3E}">
        <p14:creationId xmlns:p14="http://schemas.microsoft.com/office/powerpoint/2010/main" val="376045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4400" b="1" dirty="0">
                <a:solidFill>
                  <a:srgbClr val="4A7B29"/>
                </a:solidFill>
              </a:rPr>
              <a:t>FIRST YEAR </a:t>
            </a:r>
            <a:r>
              <a:rPr lang="hy-AM" sz="4400" b="1" dirty="0">
                <a:solidFill>
                  <a:srgbClr val="4A7B29"/>
                </a:solidFill>
              </a:rPr>
              <a:t>Առաջին տարի </a:t>
            </a:r>
            <a:br>
              <a:rPr lang="hy-AM" sz="4400" b="1" dirty="0">
                <a:solidFill>
                  <a:srgbClr val="4A7B29"/>
                </a:solidFill>
              </a:rPr>
            </a:br>
            <a:r>
              <a:rPr lang="en-US" sz="3200" dirty="0">
                <a:solidFill>
                  <a:srgbClr val="4A7B29"/>
                </a:solidFill>
              </a:rPr>
              <a:t>Duration: 20 hours        </a:t>
            </a:r>
            <a:r>
              <a:rPr lang="hy-AM" sz="3200" dirty="0">
                <a:solidFill>
                  <a:srgbClr val="4A7B29"/>
                </a:solidFill>
              </a:rPr>
              <a:t>Տևողություն՝ 20 ժամ</a:t>
            </a:r>
            <a:endParaRPr lang="it-IT" dirty="0"/>
          </a:p>
        </p:txBody>
      </p:sp>
      <p:sp>
        <p:nvSpPr>
          <p:cNvPr id="3" name="Segnaposto testo 2"/>
          <p:cNvSpPr>
            <a:spLocks noGrp="1"/>
          </p:cNvSpPr>
          <p:nvPr>
            <p:ph type="body" idx="1"/>
          </p:nvPr>
        </p:nvSpPr>
        <p:spPr>
          <a:xfrm>
            <a:off x="1079437" y="1737403"/>
            <a:ext cx="10227899" cy="4309903"/>
          </a:xfrm>
        </p:spPr>
        <p:txBody>
          <a:bodyPr>
            <a:normAutofit lnSpcReduction="10000"/>
          </a:bodyPr>
          <a:lstStyle/>
          <a:p>
            <a:pPr marL="0" lvl="0" indent="0">
              <a:spcBef>
                <a:spcPts val="1100"/>
              </a:spcBef>
              <a:buClr>
                <a:srgbClr val="000000"/>
              </a:buClr>
              <a:buSzPts val="1900"/>
              <a:buNone/>
            </a:pPr>
            <a:r>
              <a:rPr lang="en-US" sz="4400" b="1" dirty="0">
                <a:solidFill>
                  <a:srgbClr val="4A7B29"/>
                </a:solidFill>
              </a:rPr>
              <a:t>TOPICS: </a:t>
            </a:r>
            <a:r>
              <a:rPr lang="hy-AM" sz="4400" b="1" dirty="0">
                <a:solidFill>
                  <a:srgbClr val="70AD47"/>
                </a:solidFill>
              </a:rPr>
              <a:t>ԹԵՄԱՆԵՐ:</a:t>
            </a:r>
            <a:endParaRPr lang="en-US" sz="4400" b="1" dirty="0">
              <a:solidFill>
                <a:srgbClr val="70AD47"/>
              </a:solidFill>
            </a:endParaRPr>
          </a:p>
          <a:p>
            <a:pPr marL="0" lvl="0" indent="0">
              <a:spcBef>
                <a:spcPts val="1100"/>
              </a:spcBef>
              <a:buClr>
                <a:srgbClr val="000000"/>
              </a:buClr>
              <a:buSzPts val="1900"/>
              <a:buNone/>
            </a:pPr>
            <a:r>
              <a:rPr lang="en-US" sz="2800" dirty="0">
                <a:solidFill>
                  <a:srgbClr val="00B0F0"/>
                </a:solidFill>
              </a:rPr>
              <a:t>Welcome:</a:t>
            </a:r>
            <a:r>
              <a:rPr lang="en-US" sz="2800" dirty="0">
                <a:solidFill>
                  <a:srgbClr val="0070C0"/>
                </a:solidFill>
              </a:rPr>
              <a:t>  </a:t>
            </a:r>
            <a:r>
              <a:rPr lang="en-US" sz="2800" dirty="0">
                <a:solidFill>
                  <a:srgbClr val="00B0F0"/>
                </a:solidFill>
              </a:rPr>
              <a:t>Outdoor welcome activities; Definition of Guidance</a:t>
            </a:r>
          </a:p>
          <a:p>
            <a:pPr marL="0" lvl="0" indent="0">
              <a:spcBef>
                <a:spcPts val="1100"/>
              </a:spcBef>
              <a:buClr>
                <a:srgbClr val="000000"/>
              </a:buClr>
              <a:buSzPts val="1900"/>
              <a:buNone/>
            </a:pPr>
            <a:r>
              <a:rPr lang="hy-AM" sz="2800" dirty="0">
                <a:solidFill>
                  <a:srgbClr val="000000"/>
                </a:solidFill>
              </a:rPr>
              <a:t>Բացօթյա ողջունման միջոցառումներ</a:t>
            </a:r>
            <a:r>
              <a:rPr lang="it-IT" sz="2800" dirty="0">
                <a:solidFill>
                  <a:srgbClr val="000000"/>
                </a:solidFill>
              </a:rPr>
              <a:t>  </a:t>
            </a:r>
            <a:r>
              <a:rPr lang="hy-AM" sz="2800" dirty="0">
                <a:solidFill>
                  <a:srgbClr val="000000"/>
                </a:solidFill>
              </a:rPr>
              <a:t>Օրիենտացիայի սահմանում</a:t>
            </a:r>
          </a:p>
          <a:p>
            <a:pPr marL="0" lvl="0" indent="0">
              <a:spcBef>
                <a:spcPts val="1100"/>
              </a:spcBef>
              <a:buClr>
                <a:srgbClr val="000000"/>
              </a:buClr>
              <a:buSzPts val="1900"/>
              <a:buNone/>
            </a:pPr>
            <a:r>
              <a:rPr lang="en-US" sz="2800" dirty="0">
                <a:solidFill>
                  <a:srgbClr val="00B0F0"/>
                </a:solidFill>
              </a:rPr>
              <a:t>The context of the training course</a:t>
            </a:r>
          </a:p>
          <a:p>
            <a:pPr marL="0" lvl="0" indent="0">
              <a:spcBef>
                <a:spcPts val="1100"/>
              </a:spcBef>
              <a:buClr>
                <a:srgbClr val="000000"/>
              </a:buClr>
              <a:buSzPts val="1900"/>
              <a:buNone/>
            </a:pPr>
            <a:r>
              <a:rPr lang="en-US" sz="2800" dirty="0">
                <a:solidFill>
                  <a:srgbClr val="000000"/>
                </a:solidFill>
              </a:rPr>
              <a:t> </a:t>
            </a:r>
            <a:r>
              <a:rPr lang="hy-AM" sz="2800" dirty="0">
                <a:solidFill>
                  <a:srgbClr val="000000"/>
                </a:solidFill>
              </a:rPr>
              <a:t>Ուսուցման դասընթացի համատեքստը</a:t>
            </a:r>
            <a:endParaRPr lang="en-US" sz="2800" dirty="0">
              <a:solidFill>
                <a:srgbClr val="000000"/>
              </a:solidFill>
            </a:endParaRPr>
          </a:p>
          <a:p>
            <a:pPr marL="0" indent="0">
              <a:lnSpc>
                <a:spcPct val="100000"/>
              </a:lnSpc>
              <a:spcBef>
                <a:spcPts val="1100"/>
              </a:spcBef>
              <a:buClr>
                <a:srgbClr val="000000"/>
              </a:buClr>
              <a:buSzPts val="1900"/>
              <a:buNone/>
            </a:pPr>
            <a:r>
              <a:rPr lang="en-US" sz="2800" dirty="0">
                <a:solidFill>
                  <a:srgbClr val="00B0F0"/>
                </a:solidFill>
              </a:rPr>
              <a:t>Personal characteristics</a:t>
            </a:r>
          </a:p>
          <a:p>
            <a:pPr marL="0" lvl="0" indent="0">
              <a:spcBef>
                <a:spcPts val="1100"/>
              </a:spcBef>
              <a:buClr>
                <a:srgbClr val="000000"/>
              </a:buClr>
              <a:buSzPts val="1900"/>
              <a:buNone/>
            </a:pPr>
            <a:r>
              <a:rPr lang="hy-AM" sz="2800" dirty="0">
                <a:solidFill>
                  <a:srgbClr val="000000"/>
                </a:solidFill>
              </a:rPr>
              <a:t>Անձնական հատկանիշներ</a:t>
            </a:r>
            <a:endParaRPr lang="en-US" sz="2800" dirty="0">
              <a:solidFill>
                <a:srgbClr val="000000"/>
              </a:solidFill>
            </a:endParaRPr>
          </a:p>
          <a:p>
            <a:endParaRPr lang="it-IT" dirty="0"/>
          </a:p>
        </p:txBody>
      </p:sp>
      <p:pic>
        <p:nvPicPr>
          <p:cNvPr id="4" name="Immagine 3"/>
          <p:cNvPicPr>
            <a:picLocks noChangeAspect="1"/>
          </p:cNvPicPr>
          <p:nvPr/>
        </p:nvPicPr>
        <p:blipFill>
          <a:blip r:embed="rId2"/>
          <a:stretch>
            <a:fillRect/>
          </a:stretch>
        </p:blipFill>
        <p:spPr>
          <a:xfrm>
            <a:off x="9378176" y="0"/>
            <a:ext cx="2497874" cy="1870630"/>
          </a:xfrm>
          <a:prstGeom prst="rect">
            <a:avLst/>
          </a:prstGeom>
        </p:spPr>
      </p:pic>
      <p:pic>
        <p:nvPicPr>
          <p:cNvPr id="5" name="Google Shape;177;p1"/>
          <p:cNvPicPr preferRelativeResize="0"/>
          <p:nvPr/>
        </p:nvPicPr>
        <p:blipFill rotWithShape="1">
          <a:blip r:embed="rId3">
            <a:alphaModFix/>
          </a:blip>
          <a:srcRect/>
          <a:stretch/>
        </p:blipFill>
        <p:spPr>
          <a:xfrm>
            <a:off x="9255512" y="5567906"/>
            <a:ext cx="2620538" cy="565265"/>
          </a:xfrm>
          <a:prstGeom prst="rect">
            <a:avLst/>
          </a:prstGeom>
          <a:noFill/>
          <a:ln>
            <a:noFill/>
          </a:ln>
        </p:spPr>
      </p:pic>
    </p:spTree>
    <p:extLst>
      <p:ext uri="{BB962C8B-B14F-4D97-AF65-F5344CB8AC3E}">
        <p14:creationId xmlns:p14="http://schemas.microsoft.com/office/powerpoint/2010/main" val="428415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4000" b="1" dirty="0">
                <a:solidFill>
                  <a:srgbClr val="4A7B29"/>
                </a:solidFill>
              </a:rPr>
              <a:t>The context of the training course</a:t>
            </a:r>
            <a:r>
              <a:rPr lang="it-IT" sz="4000" b="1" dirty="0">
                <a:solidFill>
                  <a:srgbClr val="4A7B29"/>
                </a:solidFill>
              </a:rPr>
              <a:t/>
            </a:r>
            <a:br>
              <a:rPr lang="it-IT" sz="4000" b="1" dirty="0">
                <a:solidFill>
                  <a:srgbClr val="4A7B29"/>
                </a:solidFill>
              </a:rPr>
            </a:br>
            <a:r>
              <a:rPr lang="hy-AM" sz="4000" b="1" dirty="0">
                <a:solidFill>
                  <a:srgbClr val="4A7B29"/>
                </a:solidFill>
              </a:rPr>
              <a:t>Ուսուցման դասընթացի համատեքստը</a:t>
            </a:r>
            <a:endParaRPr lang="it-IT" dirty="0"/>
          </a:p>
        </p:txBody>
      </p:sp>
      <p:sp>
        <p:nvSpPr>
          <p:cNvPr id="3" name="Segnaposto testo 2"/>
          <p:cNvSpPr>
            <a:spLocks noGrp="1"/>
          </p:cNvSpPr>
          <p:nvPr>
            <p:ph type="body" idx="1"/>
          </p:nvPr>
        </p:nvSpPr>
        <p:spPr>
          <a:xfrm>
            <a:off x="713677" y="1845733"/>
            <a:ext cx="10794381" cy="4287437"/>
          </a:xfrm>
        </p:spPr>
        <p:txBody>
          <a:bodyPr>
            <a:normAutofit fontScale="92500" lnSpcReduction="10000"/>
          </a:bodyPr>
          <a:lstStyle/>
          <a:p>
            <a:pPr marL="0" lvl="0" indent="0">
              <a:spcBef>
                <a:spcPts val="1100"/>
              </a:spcBef>
              <a:buClr>
                <a:srgbClr val="000000"/>
              </a:buClr>
              <a:buSzPts val="1900"/>
              <a:buNone/>
            </a:pPr>
            <a:r>
              <a:rPr lang="en-US" sz="2600" dirty="0">
                <a:solidFill>
                  <a:srgbClr val="00B0F0"/>
                </a:solidFill>
              </a:rPr>
              <a:t>The educational path: duration, subjects, and hours</a:t>
            </a:r>
          </a:p>
          <a:p>
            <a:pPr marL="0" lvl="0" indent="0">
              <a:spcBef>
                <a:spcPts val="1100"/>
              </a:spcBef>
              <a:buClr>
                <a:srgbClr val="000000"/>
              </a:buClr>
              <a:buSzPts val="1900"/>
              <a:buNone/>
            </a:pPr>
            <a:r>
              <a:rPr lang="hy-AM" sz="2600" dirty="0">
                <a:solidFill>
                  <a:srgbClr val="000000"/>
                </a:solidFill>
              </a:rPr>
              <a:t>Կրթական ուղին՝ տևողությունը, առարկաները և ժամերը</a:t>
            </a:r>
          </a:p>
          <a:p>
            <a:pPr marL="0" lvl="0" indent="0">
              <a:spcBef>
                <a:spcPts val="1100"/>
              </a:spcBef>
              <a:buClr>
                <a:srgbClr val="000000"/>
              </a:buClr>
              <a:buSzPts val="1900"/>
              <a:buNone/>
            </a:pPr>
            <a:r>
              <a:rPr lang="en-US" sz="2600" dirty="0">
                <a:solidFill>
                  <a:srgbClr val="00B0F0"/>
                </a:solidFill>
              </a:rPr>
              <a:t>What kind of student are you? What is important to you at school?</a:t>
            </a:r>
          </a:p>
          <a:p>
            <a:pPr marL="0" lvl="0" indent="0">
              <a:spcBef>
                <a:spcPts val="1100"/>
              </a:spcBef>
              <a:buClr>
                <a:srgbClr val="000000"/>
              </a:buClr>
              <a:buSzPts val="1900"/>
              <a:buNone/>
            </a:pPr>
            <a:r>
              <a:rPr lang="hy-AM" sz="2600" dirty="0">
                <a:solidFill>
                  <a:srgbClr val="000000"/>
                </a:solidFill>
              </a:rPr>
              <a:t>Ինչպիսի՞ ուսանող եք դուք։ Ի՞նչն է ձեզ համար կարևոր դպրոցում։</a:t>
            </a:r>
          </a:p>
          <a:p>
            <a:pPr marL="0" lvl="0" indent="0">
              <a:spcBef>
                <a:spcPts val="1100"/>
              </a:spcBef>
              <a:buClr>
                <a:srgbClr val="000000"/>
              </a:buClr>
              <a:buSzPts val="1900"/>
              <a:buNone/>
            </a:pPr>
            <a:r>
              <a:rPr lang="en-US" sz="2600" dirty="0">
                <a:solidFill>
                  <a:srgbClr val="00B0F0"/>
                </a:solidFill>
              </a:rPr>
              <a:t>Reviewing your educational experience</a:t>
            </a:r>
          </a:p>
          <a:p>
            <a:pPr marL="0" lvl="0" indent="0">
              <a:spcBef>
                <a:spcPts val="1100"/>
              </a:spcBef>
              <a:buClr>
                <a:srgbClr val="000000"/>
              </a:buClr>
              <a:buSzPts val="1900"/>
              <a:buNone/>
            </a:pPr>
            <a:r>
              <a:rPr lang="hy-AM" sz="2600" dirty="0">
                <a:solidFill>
                  <a:srgbClr val="000000"/>
                </a:solidFill>
              </a:rPr>
              <a:t>Ձեր կրթական փորձի վերանայում</a:t>
            </a:r>
          </a:p>
          <a:p>
            <a:pPr marL="0" lvl="0" indent="0">
              <a:spcBef>
                <a:spcPts val="1100"/>
              </a:spcBef>
              <a:buClr>
                <a:srgbClr val="000000"/>
              </a:buClr>
              <a:buSzPts val="1900"/>
              <a:buNone/>
            </a:pPr>
            <a:r>
              <a:rPr lang="en-US" sz="2600" dirty="0">
                <a:solidFill>
                  <a:srgbClr val="00B0F0"/>
                </a:solidFill>
              </a:rPr>
              <a:t>Current academic assessment.</a:t>
            </a:r>
            <a:r>
              <a:rPr lang="en-US" sz="2600" dirty="0">
                <a:solidFill>
                  <a:srgbClr val="000000"/>
                </a:solidFill>
              </a:rPr>
              <a:t> </a:t>
            </a:r>
            <a:r>
              <a:rPr lang="hy-AM" sz="2600" dirty="0">
                <a:solidFill>
                  <a:srgbClr val="000000"/>
                </a:solidFill>
              </a:rPr>
              <a:t>Ներկա ակադեմիական գնահատականը։</a:t>
            </a:r>
          </a:p>
          <a:p>
            <a:pPr marL="0" lvl="0" indent="0">
              <a:spcBef>
                <a:spcPts val="1100"/>
              </a:spcBef>
              <a:buClr>
                <a:srgbClr val="000000"/>
              </a:buClr>
              <a:buSzPts val="1900"/>
              <a:buNone/>
            </a:pPr>
            <a:r>
              <a:rPr lang="en-US" sz="2600" dirty="0">
                <a:solidFill>
                  <a:srgbClr val="00B0F0"/>
                </a:solidFill>
              </a:rPr>
              <a:t>The class group </a:t>
            </a:r>
            <a:r>
              <a:rPr lang="hy-AM" sz="2600" dirty="0">
                <a:solidFill>
                  <a:srgbClr val="000000"/>
                </a:solidFill>
              </a:rPr>
              <a:t>Դասարանը</a:t>
            </a:r>
          </a:p>
          <a:p>
            <a:pPr marL="0" lvl="0" indent="0">
              <a:spcBef>
                <a:spcPts val="1100"/>
              </a:spcBef>
              <a:buClr>
                <a:srgbClr val="000000"/>
              </a:buClr>
              <a:buSzPts val="1900"/>
              <a:buNone/>
            </a:pPr>
            <a:r>
              <a:rPr lang="en-US" sz="2600" dirty="0">
                <a:solidFill>
                  <a:srgbClr val="00B0F0"/>
                </a:solidFill>
              </a:rPr>
              <a:t>The rules </a:t>
            </a:r>
            <a:r>
              <a:rPr lang="hy-AM" sz="2600" dirty="0">
                <a:solidFill>
                  <a:srgbClr val="000000"/>
                </a:solidFill>
              </a:rPr>
              <a:t>Կանոնները</a:t>
            </a:r>
          </a:p>
          <a:p>
            <a:endParaRPr lang="it-IT" dirty="0"/>
          </a:p>
        </p:txBody>
      </p:sp>
      <p:pic>
        <p:nvPicPr>
          <p:cNvPr id="4" name="Immagine 3"/>
          <p:cNvPicPr>
            <a:picLocks noChangeAspect="1"/>
          </p:cNvPicPr>
          <p:nvPr/>
        </p:nvPicPr>
        <p:blipFill>
          <a:blip r:embed="rId2"/>
          <a:stretch>
            <a:fillRect/>
          </a:stretch>
        </p:blipFill>
        <p:spPr>
          <a:xfrm>
            <a:off x="9378176" y="0"/>
            <a:ext cx="2497874" cy="1870630"/>
          </a:xfrm>
          <a:prstGeom prst="rect">
            <a:avLst/>
          </a:prstGeom>
        </p:spPr>
      </p:pic>
      <p:pic>
        <p:nvPicPr>
          <p:cNvPr id="5" name="Google Shape;177;p1"/>
          <p:cNvPicPr preferRelativeResize="0"/>
          <p:nvPr/>
        </p:nvPicPr>
        <p:blipFill rotWithShape="1">
          <a:blip r:embed="rId3">
            <a:alphaModFix/>
          </a:blip>
          <a:srcRect/>
          <a:stretch/>
        </p:blipFill>
        <p:spPr>
          <a:xfrm>
            <a:off x="9255512" y="5567906"/>
            <a:ext cx="2620538" cy="565265"/>
          </a:xfrm>
          <a:prstGeom prst="rect">
            <a:avLst/>
          </a:prstGeom>
          <a:noFill/>
          <a:ln>
            <a:noFill/>
          </a:ln>
        </p:spPr>
      </p:pic>
    </p:spTree>
    <p:extLst>
      <p:ext uri="{BB962C8B-B14F-4D97-AF65-F5344CB8AC3E}">
        <p14:creationId xmlns:p14="http://schemas.microsoft.com/office/powerpoint/2010/main" val="2437753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b="1" dirty="0">
                <a:solidFill>
                  <a:srgbClr val="4A7B29"/>
                </a:solidFill>
              </a:rPr>
              <a:t>PERSONAL CHARACTERISTICS</a:t>
            </a:r>
            <a:r>
              <a:rPr lang="it-IT" sz="4400" dirty="0">
                <a:solidFill>
                  <a:srgbClr val="000000"/>
                </a:solidFill>
              </a:rPr>
              <a:t/>
            </a:r>
            <a:br>
              <a:rPr lang="it-IT" sz="4400" dirty="0">
                <a:solidFill>
                  <a:srgbClr val="000000"/>
                </a:solidFill>
              </a:rPr>
            </a:br>
            <a:r>
              <a:rPr lang="hy-AM" sz="4400" dirty="0">
                <a:solidFill>
                  <a:srgbClr val="000000"/>
                </a:solidFill>
              </a:rPr>
              <a:t>Անձնական հատկանիշներ</a:t>
            </a:r>
            <a:endParaRPr lang="it-IT" dirty="0"/>
          </a:p>
        </p:txBody>
      </p:sp>
      <p:sp>
        <p:nvSpPr>
          <p:cNvPr id="3" name="Segnaposto testo 2"/>
          <p:cNvSpPr>
            <a:spLocks noGrp="1"/>
          </p:cNvSpPr>
          <p:nvPr>
            <p:ph type="body" idx="1"/>
          </p:nvPr>
        </p:nvSpPr>
        <p:spPr>
          <a:xfrm>
            <a:off x="713677" y="1845733"/>
            <a:ext cx="10794381" cy="4287437"/>
          </a:xfrm>
        </p:spPr>
        <p:txBody>
          <a:bodyPr>
            <a:normAutofit/>
          </a:bodyPr>
          <a:lstStyle/>
          <a:p>
            <a:endParaRPr lang="it-IT" dirty="0"/>
          </a:p>
        </p:txBody>
      </p:sp>
      <p:pic>
        <p:nvPicPr>
          <p:cNvPr id="4" name="Immagine 3"/>
          <p:cNvPicPr>
            <a:picLocks noChangeAspect="1"/>
          </p:cNvPicPr>
          <p:nvPr/>
        </p:nvPicPr>
        <p:blipFill>
          <a:blip r:embed="rId2"/>
          <a:stretch>
            <a:fillRect/>
          </a:stretch>
        </p:blipFill>
        <p:spPr>
          <a:xfrm>
            <a:off x="9378176" y="0"/>
            <a:ext cx="2497874" cy="1870630"/>
          </a:xfrm>
          <a:prstGeom prst="rect">
            <a:avLst/>
          </a:prstGeom>
        </p:spPr>
      </p:pic>
      <p:pic>
        <p:nvPicPr>
          <p:cNvPr id="5" name="Google Shape;177;p1"/>
          <p:cNvPicPr preferRelativeResize="0"/>
          <p:nvPr/>
        </p:nvPicPr>
        <p:blipFill rotWithShape="1">
          <a:blip r:embed="rId3">
            <a:alphaModFix/>
          </a:blip>
          <a:srcRect/>
          <a:stretch/>
        </p:blipFill>
        <p:spPr>
          <a:xfrm>
            <a:off x="9593765" y="6292735"/>
            <a:ext cx="2620538" cy="565265"/>
          </a:xfrm>
          <a:prstGeom prst="rect">
            <a:avLst/>
          </a:prstGeom>
          <a:noFill/>
          <a:ln>
            <a:noFill/>
          </a:ln>
        </p:spPr>
      </p:pic>
      <p:sp>
        <p:nvSpPr>
          <p:cNvPr id="6" name="Segnaposto testo 2"/>
          <p:cNvSpPr txBox="1">
            <a:spLocks/>
          </p:cNvSpPr>
          <p:nvPr/>
        </p:nvSpPr>
        <p:spPr>
          <a:xfrm>
            <a:off x="369848" y="1846943"/>
            <a:ext cx="3876675" cy="4351200"/>
          </a:xfrm>
          <a:prstGeom prst="rect">
            <a:avLst/>
          </a:prstGeom>
          <a:solidFill>
            <a:srgbClr val="4472C4">
              <a:lumMod val="20000"/>
              <a:lumOff val="80000"/>
            </a:srgbClr>
          </a:solid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9250" algn="l" rtl="0">
              <a:lnSpc>
                <a:spcPct val="90000"/>
              </a:lnSpc>
              <a:spcBef>
                <a:spcPts val="1100"/>
              </a:spcBef>
              <a:spcAft>
                <a:spcPts val="0"/>
              </a:spcAft>
              <a:buClr>
                <a:schemeClr val="dk1"/>
              </a:buClr>
              <a:buSzPts val="1900"/>
              <a:buFont typeface="Arial"/>
              <a:buChar char="•"/>
              <a:defRPr sz="28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500"/>
              </a:spcBef>
              <a:spcAft>
                <a:spcPts val="0"/>
              </a:spcAft>
              <a:buClr>
                <a:schemeClr val="dk1"/>
              </a:buClr>
              <a:buSzPts val="1900"/>
              <a:buFont typeface="Arial"/>
              <a:buChar char="•"/>
              <a:defRPr sz="2400" b="0" i="0" u="none" strike="noStrike" cap="none">
                <a:solidFill>
                  <a:schemeClr val="dk1"/>
                </a:solidFill>
                <a:latin typeface="Calibri"/>
                <a:ea typeface="Calibri"/>
                <a:cs typeface="Calibri"/>
                <a:sym typeface="Calibri"/>
              </a:defRPr>
            </a:lvl2pPr>
            <a:lvl3pPr marL="1371600" marR="0" lvl="2" indent="-349250" algn="l" rtl="0">
              <a:lnSpc>
                <a:spcPct val="90000"/>
              </a:lnSpc>
              <a:spcBef>
                <a:spcPts val="5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pPr marL="10795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it-IT" sz="2800" b="1" i="0" u="none" strike="noStrike" kern="0" cap="none" spc="0" normalizeH="0" baseline="0" noProof="0" smtClean="0">
                <a:ln>
                  <a:noFill/>
                </a:ln>
                <a:solidFill>
                  <a:srgbClr val="ED7D31">
                    <a:lumMod val="75000"/>
                  </a:srgbClr>
                </a:solidFill>
                <a:effectLst/>
                <a:uLnTx/>
                <a:uFillTx/>
                <a:latin typeface="Calibri"/>
                <a:cs typeface="Calibri"/>
                <a:sym typeface="Calibri"/>
              </a:rPr>
              <a:t>PERSONALITY</a:t>
            </a:r>
          </a:p>
          <a:p>
            <a:pPr marL="10795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hy-AM" sz="2800" b="1" i="0" u="none" strike="noStrike" kern="0" cap="none" spc="0" normalizeH="0" baseline="0" noProof="0" smtClean="0">
                <a:ln>
                  <a:noFill/>
                </a:ln>
                <a:solidFill>
                  <a:srgbClr val="ED7D31">
                    <a:lumMod val="75000"/>
                  </a:srgbClr>
                </a:solidFill>
                <a:effectLst/>
                <a:uLnTx/>
                <a:uFillTx/>
                <a:latin typeface="Calibri"/>
                <a:cs typeface="Calibri"/>
                <a:sym typeface="Calibri"/>
              </a:rPr>
              <a:t>ԱՆՁՆԱՎՈՐՈՒԹՅՈՒՆ</a:t>
            </a:r>
            <a:endParaRPr kumimoji="0" lang="it-IT" sz="2800" b="1" i="0" u="none" strike="noStrike" kern="0" cap="none" spc="0" normalizeH="0" baseline="0" noProof="0" smtClean="0">
              <a:ln>
                <a:noFill/>
              </a:ln>
              <a:solidFill>
                <a:srgbClr val="ED7D31">
                  <a:lumMod val="75000"/>
                </a:srgbClr>
              </a:solidFill>
              <a:effectLst/>
              <a:uLnTx/>
              <a:uFillTx/>
              <a:latin typeface="Calibri"/>
              <a:cs typeface="Calibri"/>
              <a:sym typeface="Calibri"/>
            </a:endParaRPr>
          </a:p>
          <a:p>
            <a:pPr marL="10795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it-IT" sz="2800" b="0" i="0" u="none" strike="noStrike" kern="0" cap="none" spc="0" normalizeH="0" baseline="0" noProof="0" smtClean="0">
                <a:ln>
                  <a:noFill/>
                </a:ln>
                <a:solidFill>
                  <a:srgbClr val="00B0F0"/>
                </a:solidFill>
                <a:effectLst/>
                <a:uLnTx/>
                <a:uFillTx/>
                <a:latin typeface="Calibri"/>
                <a:cs typeface="Calibri"/>
                <a:sym typeface="Calibri"/>
              </a:rPr>
              <a:t>ATTITUDES</a:t>
            </a:r>
          </a:p>
          <a:p>
            <a:pPr marL="10795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hy-AM" sz="2800" b="0" i="0" u="none" strike="noStrike" kern="0" cap="none" spc="0" normalizeH="0" baseline="0" noProof="0" smtClean="0">
                <a:ln>
                  <a:noFill/>
                </a:ln>
                <a:solidFill>
                  <a:srgbClr val="000000"/>
                </a:solidFill>
                <a:effectLst/>
                <a:uLnTx/>
                <a:uFillTx/>
                <a:latin typeface="Calibri"/>
                <a:cs typeface="Calibri"/>
                <a:sym typeface="Calibri"/>
              </a:rPr>
              <a:t>ՀԱՎԱՏՈՒՄՆԵՐ</a:t>
            </a:r>
            <a:endParaRPr kumimoji="0" lang="it-IT" sz="2800" b="0" i="0" u="none" strike="noStrike" kern="0" cap="none" spc="0" normalizeH="0" baseline="0" noProof="0" smtClean="0">
              <a:ln>
                <a:noFill/>
              </a:ln>
              <a:solidFill>
                <a:srgbClr val="000000"/>
              </a:solidFill>
              <a:effectLst/>
              <a:uLnTx/>
              <a:uFillTx/>
              <a:latin typeface="Calibri"/>
              <a:cs typeface="Calibri"/>
              <a:sym typeface="Calibri"/>
            </a:endParaRPr>
          </a:p>
          <a:p>
            <a:pPr marL="10795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it-IT" sz="2800" b="0" i="0" u="none" strike="noStrike" kern="0" cap="none" spc="0" normalizeH="0" baseline="0" noProof="0" smtClean="0">
                <a:ln>
                  <a:noFill/>
                </a:ln>
                <a:solidFill>
                  <a:srgbClr val="00B0F0"/>
                </a:solidFill>
                <a:effectLst/>
                <a:uLnTx/>
                <a:uFillTx/>
                <a:latin typeface="Calibri"/>
                <a:cs typeface="Calibri"/>
                <a:sym typeface="Calibri"/>
              </a:rPr>
              <a:t>QUALITIES AND DEFECTS</a:t>
            </a:r>
          </a:p>
          <a:p>
            <a:pPr marL="10795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hy-AM" sz="2800" b="0" i="0" u="none" strike="noStrike" kern="0" cap="none" spc="0" normalizeH="0" baseline="0" noProof="0" smtClean="0">
                <a:ln>
                  <a:noFill/>
                </a:ln>
                <a:solidFill>
                  <a:srgbClr val="000000"/>
                </a:solidFill>
                <a:effectLst/>
                <a:uLnTx/>
                <a:uFillTx/>
                <a:latin typeface="Calibri"/>
                <a:cs typeface="Calibri"/>
                <a:sym typeface="Calibri"/>
              </a:rPr>
              <a:t>ՈՒԺԵՐ ԵՎ ԹԵՎՈՒԹՅՈՒՆՆԵՐ</a:t>
            </a:r>
            <a:endParaRPr kumimoji="0" lang="it-IT" sz="2800" b="0" i="0" u="none" strike="noStrike" kern="0" cap="none" spc="0" normalizeH="0" baseline="0" noProof="0" smtClean="0">
              <a:ln>
                <a:noFill/>
              </a:ln>
              <a:solidFill>
                <a:srgbClr val="000000"/>
              </a:solidFill>
              <a:effectLst/>
              <a:uLnTx/>
              <a:uFillTx/>
              <a:latin typeface="Calibri"/>
              <a:cs typeface="Calibri"/>
              <a:sym typeface="Calibri"/>
            </a:endParaRPr>
          </a:p>
          <a:p>
            <a:pPr marL="10795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it-IT" sz="2800" b="0" i="0" u="none" strike="noStrike" kern="0" cap="none" spc="0" normalizeH="0" baseline="0" noProof="0" smtClean="0">
                <a:ln>
                  <a:noFill/>
                </a:ln>
                <a:solidFill>
                  <a:srgbClr val="00B0F0"/>
                </a:solidFill>
                <a:effectLst/>
                <a:uLnTx/>
                <a:uFillTx/>
                <a:latin typeface="Calibri"/>
                <a:cs typeface="Calibri"/>
                <a:sym typeface="Calibri"/>
              </a:rPr>
              <a:t>SKILLS </a:t>
            </a:r>
            <a:r>
              <a:rPr kumimoji="0" lang="hy-AM" sz="2800" b="0" i="0" u="none" strike="noStrike" kern="0" cap="none" spc="0" normalizeH="0" baseline="0" noProof="0" smtClean="0">
                <a:ln>
                  <a:noFill/>
                </a:ln>
                <a:solidFill>
                  <a:srgbClr val="000000"/>
                </a:solidFill>
                <a:effectLst/>
                <a:uLnTx/>
                <a:uFillTx/>
                <a:latin typeface="Calibri"/>
                <a:cs typeface="Calibri"/>
                <a:sym typeface="Calibri"/>
              </a:rPr>
              <a:t>ՀԱՐՎԱՐՈՒԹՅՈՒՆՆԵՐ</a:t>
            </a:r>
            <a:endParaRPr kumimoji="0" lang="it-IT" sz="2800" b="0" i="0" u="none" strike="noStrike" kern="0" cap="none" spc="0" normalizeH="0" baseline="0" noProof="0" smtClean="0">
              <a:ln>
                <a:noFill/>
              </a:ln>
              <a:solidFill>
                <a:srgbClr val="000000"/>
              </a:solidFill>
              <a:effectLst/>
              <a:uLnTx/>
              <a:uFillTx/>
              <a:latin typeface="Calibri"/>
              <a:cs typeface="Calibri"/>
              <a:sym typeface="Calibri"/>
            </a:endParaRPr>
          </a:p>
          <a:p>
            <a:pPr marL="10795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it-IT" sz="2800" b="0" i="0" u="none" strike="noStrike" kern="0" cap="none" spc="0" normalizeH="0" baseline="0" noProof="0" smtClean="0">
                <a:ln>
                  <a:noFill/>
                </a:ln>
                <a:solidFill>
                  <a:srgbClr val="00B0F0"/>
                </a:solidFill>
                <a:effectLst/>
                <a:uLnTx/>
                <a:uFillTx/>
                <a:latin typeface="Calibri"/>
                <a:cs typeface="Calibri"/>
                <a:sym typeface="Calibri"/>
              </a:rPr>
              <a:t>INTERESTS </a:t>
            </a:r>
            <a:r>
              <a:rPr kumimoji="0" lang="hy-AM" sz="2800" b="0" i="0" u="none" strike="noStrike" kern="0" cap="none" spc="0" normalizeH="0" baseline="0" noProof="0" smtClean="0">
                <a:ln>
                  <a:noFill/>
                </a:ln>
                <a:solidFill>
                  <a:srgbClr val="000000"/>
                </a:solidFill>
                <a:effectLst/>
                <a:uLnTx/>
                <a:uFillTx/>
                <a:latin typeface="Calibri"/>
                <a:cs typeface="Calibri"/>
                <a:sym typeface="Calibri"/>
              </a:rPr>
              <a:t>ՀԻՆՏԵՐԵՍՆԵՐ </a:t>
            </a:r>
            <a:endParaRPr kumimoji="0" lang="it-IT" sz="2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7" name="Segnaposto testo 3"/>
          <p:cNvSpPr txBox="1">
            <a:spLocks/>
          </p:cNvSpPr>
          <p:nvPr/>
        </p:nvSpPr>
        <p:spPr>
          <a:xfrm>
            <a:off x="4687695" y="1845733"/>
            <a:ext cx="7004359" cy="4252774"/>
          </a:xfrm>
          <a:prstGeom prst="rect">
            <a:avLst/>
          </a:prstGeom>
          <a:solidFill>
            <a:schemeClr val="accent4">
              <a:lumMod val="20000"/>
              <a:lumOff val="80000"/>
            </a:schemeClr>
          </a:solid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9250" algn="l" rtl="0">
              <a:lnSpc>
                <a:spcPct val="90000"/>
              </a:lnSpc>
              <a:spcBef>
                <a:spcPts val="1100"/>
              </a:spcBef>
              <a:spcAft>
                <a:spcPts val="0"/>
              </a:spcAft>
              <a:buClr>
                <a:schemeClr val="dk1"/>
              </a:buClr>
              <a:buSzPts val="1900"/>
              <a:buFont typeface="Arial"/>
              <a:buChar char="•"/>
              <a:defRPr sz="28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500"/>
              </a:spcBef>
              <a:spcAft>
                <a:spcPts val="0"/>
              </a:spcAft>
              <a:buClr>
                <a:schemeClr val="dk1"/>
              </a:buClr>
              <a:buSzPts val="1900"/>
              <a:buFont typeface="Arial"/>
              <a:buChar char="•"/>
              <a:defRPr sz="2400" b="0" i="0" u="none" strike="noStrike" cap="none">
                <a:solidFill>
                  <a:schemeClr val="dk1"/>
                </a:solidFill>
                <a:latin typeface="Calibri"/>
                <a:ea typeface="Calibri"/>
                <a:cs typeface="Calibri"/>
                <a:sym typeface="Calibri"/>
              </a:defRPr>
            </a:lvl2pPr>
            <a:lvl3pPr marL="1371600" marR="0" lvl="2" indent="-349250" algn="l" rtl="0">
              <a:lnSpc>
                <a:spcPct val="90000"/>
              </a:lnSpc>
              <a:spcBef>
                <a:spcPts val="50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pPr marL="10795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it-IT" sz="2800" b="1" i="0" u="none" strike="noStrike" kern="0" cap="none" spc="0" normalizeH="0" baseline="0" noProof="0" dirty="0" smtClean="0">
                <a:ln>
                  <a:noFill/>
                </a:ln>
                <a:solidFill>
                  <a:srgbClr val="ED7D31">
                    <a:lumMod val="75000"/>
                  </a:srgbClr>
                </a:solidFill>
                <a:effectLst/>
                <a:uLnTx/>
                <a:uFillTx/>
                <a:latin typeface="Calibri"/>
                <a:cs typeface="Calibri"/>
                <a:sym typeface="Calibri"/>
              </a:rPr>
              <a:t>THE STUDY METHOD</a:t>
            </a:r>
          </a:p>
          <a:p>
            <a:pPr marL="107950" marR="0" lvl="0" indent="0" algn="l" defTabSz="914400" rtl="0" eaLnBrk="1" fontAlgn="auto" latinLnBrk="0" hangingPunct="1">
              <a:lnSpc>
                <a:spcPct val="90000"/>
              </a:lnSpc>
              <a:spcBef>
                <a:spcPts val="1100"/>
              </a:spcBef>
              <a:spcAft>
                <a:spcPts val="0"/>
              </a:spcAft>
              <a:buClr>
                <a:srgbClr val="000000"/>
              </a:buClr>
              <a:buSzPts val="1900"/>
              <a:buFont typeface="Arial"/>
              <a:buNone/>
              <a:tabLst/>
              <a:defRPr/>
            </a:pPr>
            <a:r>
              <a:rPr kumimoji="0" lang="hy-AM" sz="2800" b="1" i="0" u="none" strike="noStrike" kern="0" cap="none" spc="0" normalizeH="0" baseline="0" noProof="0" dirty="0" smtClean="0">
                <a:ln>
                  <a:noFill/>
                </a:ln>
                <a:solidFill>
                  <a:srgbClr val="ED7D31">
                    <a:lumMod val="75000"/>
                  </a:srgbClr>
                </a:solidFill>
                <a:effectLst/>
                <a:uLnTx/>
                <a:uFillTx/>
                <a:latin typeface="Calibri"/>
                <a:cs typeface="Calibri"/>
                <a:sym typeface="Calibri"/>
              </a:rPr>
              <a:t>ՈՒՍՈՒՄՆԱՍԻՐՈՒԹՅԱՆ ՄԵԹՈԴԸ</a:t>
            </a:r>
            <a:endParaRPr kumimoji="0" lang="it-IT" sz="2800" b="1" i="0" u="none" strike="noStrike" kern="0" cap="none" spc="0" normalizeH="0" baseline="0" noProof="0" dirty="0" smtClean="0">
              <a:ln>
                <a:noFill/>
              </a:ln>
              <a:solidFill>
                <a:srgbClr val="ED7D31">
                  <a:lumMod val="75000"/>
                </a:srgbClr>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Arial"/>
              <a:buChar char="•"/>
              <a:tabLst/>
              <a:defRPr/>
            </a:pPr>
            <a:r>
              <a:rPr kumimoji="0" lang="it-IT" sz="2600" b="0" i="0" u="none" strike="noStrike" kern="0" cap="none" spc="0" normalizeH="0" baseline="0" noProof="0" dirty="0" smtClean="0">
                <a:ln>
                  <a:noFill/>
                </a:ln>
                <a:solidFill>
                  <a:srgbClr val="00B0F0"/>
                </a:solidFill>
                <a:effectLst/>
                <a:uLnTx/>
                <a:uFillTx/>
                <a:latin typeface="Calibri"/>
                <a:cs typeface="Calibri"/>
                <a:sym typeface="Calibri"/>
              </a:rPr>
              <a:t>TIME</a:t>
            </a:r>
            <a:r>
              <a:rPr kumimoji="0" lang="it-IT" sz="2600" b="0" i="0" u="none" strike="noStrike" kern="0" cap="none" spc="0" normalizeH="0" baseline="0" noProof="0" dirty="0" smtClean="0">
                <a:ln>
                  <a:noFill/>
                </a:ln>
                <a:solidFill>
                  <a:srgbClr val="000000"/>
                </a:solidFill>
                <a:effectLst/>
                <a:uLnTx/>
                <a:uFillTx/>
                <a:latin typeface="Calibri"/>
                <a:cs typeface="Calibri"/>
                <a:sym typeface="Calibri"/>
              </a:rPr>
              <a:t> </a:t>
            </a:r>
            <a:r>
              <a:rPr kumimoji="0" lang="hy-AM" sz="2600" b="0" i="0" u="none" strike="noStrike" kern="0" cap="none" spc="0" normalizeH="0" baseline="0" noProof="0" dirty="0" smtClean="0">
                <a:ln>
                  <a:noFill/>
                </a:ln>
                <a:solidFill>
                  <a:srgbClr val="000000"/>
                </a:solidFill>
                <a:effectLst/>
                <a:uLnTx/>
                <a:uFillTx/>
                <a:latin typeface="Calibri"/>
                <a:cs typeface="Calibri"/>
                <a:sym typeface="Calibri"/>
              </a:rPr>
              <a:t>ԺԱՄԱՆԱԿ</a:t>
            </a:r>
            <a:endParaRPr kumimoji="0" lang="it-IT" sz="26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Arial"/>
              <a:buChar char="•"/>
              <a:tabLst/>
              <a:defRPr/>
            </a:pPr>
            <a:r>
              <a:rPr kumimoji="0" lang="it-IT" sz="2600" b="0" i="0" u="none" strike="noStrike" kern="0" cap="none" spc="0" normalizeH="0" baseline="0" noProof="0" dirty="0" smtClean="0">
                <a:ln>
                  <a:noFill/>
                </a:ln>
                <a:solidFill>
                  <a:srgbClr val="00B0F0"/>
                </a:solidFill>
                <a:effectLst/>
                <a:uLnTx/>
                <a:uFillTx/>
                <a:latin typeface="Calibri"/>
                <a:cs typeface="Calibri"/>
                <a:sym typeface="Calibri"/>
              </a:rPr>
              <a:t>ORGANIZATION OF TEACHING MATERIALS </a:t>
            </a:r>
            <a:r>
              <a:rPr kumimoji="0" lang="hy-AM" sz="2600" b="0" i="0" u="none" strike="noStrike" kern="0" cap="none" spc="0" normalizeH="0" baseline="0" noProof="0" dirty="0" smtClean="0">
                <a:ln>
                  <a:noFill/>
                </a:ln>
                <a:solidFill>
                  <a:srgbClr val="000000"/>
                </a:solidFill>
                <a:effectLst/>
                <a:uLnTx/>
                <a:uFillTx/>
                <a:latin typeface="Calibri"/>
                <a:cs typeface="Calibri"/>
                <a:sym typeface="Calibri"/>
              </a:rPr>
              <a:t>ՈՒՍՈՒՄՆԱՐԱՆԻՑԻ ԿԱԶՄԱԿԵՐՊՈՒՄԸ</a:t>
            </a:r>
            <a:endParaRPr kumimoji="0" lang="it-IT" sz="26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Arial"/>
              <a:buChar char="•"/>
              <a:tabLst/>
              <a:defRPr/>
            </a:pPr>
            <a:r>
              <a:rPr kumimoji="0" lang="it-IT" sz="2600" b="0" i="0" u="none" strike="noStrike" kern="0" cap="none" spc="0" normalizeH="0" baseline="0" noProof="0" dirty="0" smtClean="0">
                <a:ln>
                  <a:noFill/>
                </a:ln>
                <a:solidFill>
                  <a:srgbClr val="00B0F0"/>
                </a:solidFill>
                <a:effectLst/>
                <a:uLnTx/>
                <a:uFillTx/>
                <a:latin typeface="Calibri"/>
                <a:cs typeface="Calibri"/>
                <a:sym typeface="Calibri"/>
              </a:rPr>
              <a:t>INTELLIGENCE; MEMORY; MOTIVATION </a:t>
            </a:r>
          </a:p>
          <a:p>
            <a:pPr marL="107950" marR="0" lvl="0" indent="0" algn="l" defTabSz="914400" rtl="0" eaLnBrk="1" fontAlgn="auto" latinLnBrk="0" hangingPunct="1">
              <a:lnSpc>
                <a:spcPct val="90000"/>
              </a:lnSpc>
              <a:spcBef>
                <a:spcPts val="1100"/>
              </a:spcBef>
              <a:spcAft>
                <a:spcPts val="0"/>
              </a:spcAft>
              <a:buClr>
                <a:srgbClr val="000000"/>
              </a:buClr>
              <a:buSzPts val="1900"/>
              <a:buNone/>
              <a:tabLst/>
              <a:defRPr/>
            </a:pPr>
            <a:r>
              <a:rPr kumimoji="0" lang="hy-AM" sz="2600" b="0" i="0" u="none" strike="noStrike" kern="0" cap="none" spc="0" normalizeH="0" baseline="0" noProof="0" dirty="0" smtClean="0">
                <a:ln>
                  <a:noFill/>
                </a:ln>
                <a:solidFill>
                  <a:srgbClr val="000000"/>
                </a:solidFill>
                <a:effectLst/>
                <a:uLnTx/>
                <a:uFillTx/>
                <a:latin typeface="Calibri"/>
                <a:cs typeface="Calibri"/>
                <a:sym typeface="Calibri"/>
              </a:rPr>
              <a:t>Խելք; Հիշողություն; Մոտիվացիա</a:t>
            </a:r>
            <a:endParaRPr kumimoji="0" lang="it-IT" sz="2600" b="0" i="0" u="none" strike="noStrike" kern="0" cap="none" spc="0" normalizeH="0" baseline="0" noProof="0" dirty="0" smtClean="0">
              <a:ln>
                <a:noFill/>
              </a:ln>
              <a:solidFill>
                <a:srgbClr val="000000"/>
              </a:solidFill>
              <a:effectLst/>
              <a:uLnTx/>
              <a:uFillTx/>
              <a:latin typeface="Calibri"/>
              <a:cs typeface="Calibri"/>
              <a:sym typeface="Calibri"/>
            </a:endParaRPr>
          </a:p>
          <a:p>
            <a:pPr marL="457200" marR="0" lvl="0" indent="-349250" algn="l" defTabSz="914400" rtl="0" eaLnBrk="1" fontAlgn="auto" latinLnBrk="0" hangingPunct="1">
              <a:lnSpc>
                <a:spcPct val="90000"/>
              </a:lnSpc>
              <a:spcBef>
                <a:spcPts val="1100"/>
              </a:spcBef>
              <a:spcAft>
                <a:spcPts val="0"/>
              </a:spcAft>
              <a:buClr>
                <a:srgbClr val="000000"/>
              </a:buClr>
              <a:buSzPts val="1900"/>
              <a:buFont typeface="Arial"/>
              <a:buChar char="•"/>
              <a:tabLst/>
              <a:defRPr/>
            </a:pPr>
            <a:r>
              <a:rPr kumimoji="0" lang="it-IT" sz="2600" b="0" i="0" u="none" strike="noStrike" kern="0" cap="none" spc="0" normalizeH="0" baseline="0" noProof="0" dirty="0" smtClean="0">
                <a:ln>
                  <a:noFill/>
                </a:ln>
                <a:solidFill>
                  <a:srgbClr val="00B0F0"/>
                </a:solidFill>
                <a:effectLst/>
                <a:uLnTx/>
                <a:uFillTx/>
                <a:latin typeface="Calibri"/>
                <a:cs typeface="Calibri"/>
                <a:sym typeface="Calibri"/>
              </a:rPr>
              <a:t>KEY IDEAS MAP</a:t>
            </a:r>
          </a:p>
          <a:p>
            <a:pPr marL="107950" marR="0" lvl="0" indent="0" algn="l" defTabSz="914400" rtl="0" eaLnBrk="1" fontAlgn="auto" latinLnBrk="0" hangingPunct="1">
              <a:lnSpc>
                <a:spcPct val="90000"/>
              </a:lnSpc>
              <a:spcBef>
                <a:spcPts val="1100"/>
              </a:spcBef>
              <a:spcAft>
                <a:spcPts val="0"/>
              </a:spcAft>
              <a:buClr>
                <a:srgbClr val="000000"/>
              </a:buClr>
              <a:buSzPts val="1900"/>
              <a:buNone/>
              <a:tabLst/>
              <a:defRPr/>
            </a:pPr>
            <a:r>
              <a:rPr kumimoji="0" lang="it-IT" sz="2600" b="0" i="0" u="none" strike="noStrike" kern="0" cap="none" spc="0" normalizeH="0" baseline="0" noProof="0" dirty="0" smtClean="0">
                <a:ln>
                  <a:noFill/>
                </a:ln>
                <a:solidFill>
                  <a:srgbClr val="00B0F0"/>
                </a:solidFill>
                <a:effectLst/>
                <a:uLnTx/>
                <a:uFillTx/>
                <a:latin typeface="Calibri"/>
                <a:cs typeface="Calibri"/>
                <a:sym typeface="Calibri"/>
              </a:rPr>
              <a:t> </a:t>
            </a:r>
            <a:r>
              <a:rPr kumimoji="0" lang="hy-AM" sz="2600" b="0" i="0" u="none" strike="noStrike" kern="0" cap="none" spc="0" normalizeH="0" baseline="0" noProof="0" dirty="0" smtClean="0">
                <a:ln>
                  <a:noFill/>
                </a:ln>
                <a:solidFill>
                  <a:srgbClr val="000000"/>
                </a:solidFill>
                <a:effectLst/>
                <a:uLnTx/>
                <a:uFillTx/>
                <a:latin typeface="Calibri"/>
                <a:cs typeface="Calibri"/>
                <a:sym typeface="Calibri"/>
              </a:rPr>
              <a:t>ԳԼԽԱՎՈՐ ԳԱՂԱՓԱՐՆԵՐԻ ՔԱՐՏԵԶ</a:t>
            </a:r>
            <a:endParaRPr kumimoji="0" lang="it-IT" sz="26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5532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438509" y="1070517"/>
            <a:ext cx="9177454" cy="5285678"/>
          </a:xfrm>
          <a:prstGeom prst="rect">
            <a:avLst/>
          </a:prstGeom>
        </p:spPr>
      </p:pic>
    </p:spTree>
    <p:extLst>
      <p:ext uri="{BB962C8B-B14F-4D97-AF65-F5344CB8AC3E}">
        <p14:creationId xmlns:p14="http://schemas.microsoft.com/office/powerpoint/2010/main" val="125183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b="1" dirty="0">
                <a:solidFill>
                  <a:srgbClr val="4A7B29"/>
                </a:solidFill>
              </a:rPr>
              <a:t>SECOND YEAR</a:t>
            </a:r>
            <a:br>
              <a:rPr lang="it-IT" sz="4400" b="1" dirty="0">
                <a:solidFill>
                  <a:srgbClr val="4A7B29"/>
                </a:solidFill>
              </a:rPr>
            </a:br>
            <a:r>
              <a:rPr lang="en-US" sz="3200" dirty="0">
                <a:solidFill>
                  <a:srgbClr val="4A7B29"/>
                </a:solidFill>
              </a:rPr>
              <a:t>Duration: 10 hours        </a:t>
            </a:r>
            <a:r>
              <a:rPr lang="hy-AM" sz="3200" dirty="0">
                <a:solidFill>
                  <a:srgbClr val="4A7B29"/>
                </a:solidFill>
              </a:rPr>
              <a:t>Տևողություն՝ </a:t>
            </a:r>
            <a:r>
              <a:rPr lang="it-IT" sz="3200" dirty="0">
                <a:solidFill>
                  <a:srgbClr val="4A7B29"/>
                </a:solidFill>
              </a:rPr>
              <a:t>1</a:t>
            </a:r>
            <a:r>
              <a:rPr lang="hy-AM" sz="3200" dirty="0">
                <a:solidFill>
                  <a:srgbClr val="4A7B29"/>
                </a:solidFill>
              </a:rPr>
              <a:t>0 ժամ </a:t>
            </a:r>
            <a:endParaRPr lang="it-IT" dirty="0"/>
          </a:p>
        </p:txBody>
      </p:sp>
      <p:sp>
        <p:nvSpPr>
          <p:cNvPr id="3" name="Segnaposto testo 2"/>
          <p:cNvSpPr>
            <a:spLocks noGrp="1"/>
          </p:cNvSpPr>
          <p:nvPr>
            <p:ph type="body" idx="1"/>
          </p:nvPr>
        </p:nvSpPr>
        <p:spPr>
          <a:xfrm>
            <a:off x="1079437" y="1737403"/>
            <a:ext cx="10227899" cy="4309903"/>
          </a:xfrm>
        </p:spPr>
        <p:txBody>
          <a:bodyPr>
            <a:normAutofit lnSpcReduction="10000"/>
          </a:bodyPr>
          <a:lstStyle/>
          <a:p>
            <a:pPr marL="0" lvl="0" indent="0">
              <a:spcBef>
                <a:spcPts val="1100"/>
              </a:spcBef>
              <a:buClr>
                <a:srgbClr val="000000"/>
              </a:buClr>
              <a:buSzPts val="1900"/>
              <a:buNone/>
            </a:pPr>
            <a:r>
              <a:rPr lang="en-US" sz="3200" b="1" dirty="0">
                <a:solidFill>
                  <a:srgbClr val="FFC000"/>
                </a:solidFill>
              </a:rPr>
              <a:t>DEFINING AND EVALUATING YOUR PERSONAL AND PROFESSIONAL PROJECTS </a:t>
            </a:r>
          </a:p>
          <a:p>
            <a:pPr marL="0" lvl="0" indent="0">
              <a:spcBef>
                <a:spcPts val="1100"/>
              </a:spcBef>
              <a:buClr>
                <a:srgbClr val="000000"/>
              </a:buClr>
              <a:buSzPts val="1900"/>
              <a:buNone/>
            </a:pPr>
            <a:r>
              <a:rPr lang="hy-AM" sz="2800" dirty="0">
                <a:solidFill>
                  <a:srgbClr val="000000"/>
                </a:solidFill>
              </a:rPr>
              <a:t>Ձեր անձնական և մասնագիտական նախագծերի սահմանումն ու գնահատումը</a:t>
            </a:r>
            <a:endParaRPr lang="it-IT" sz="2800" dirty="0">
              <a:solidFill>
                <a:srgbClr val="000000"/>
              </a:solidFill>
            </a:endParaRPr>
          </a:p>
          <a:p>
            <a:pPr marL="0" lvl="0" indent="0">
              <a:spcBef>
                <a:spcPts val="1100"/>
              </a:spcBef>
              <a:buClr>
                <a:srgbClr val="000000"/>
              </a:buClr>
              <a:buSzPts val="1900"/>
              <a:buNone/>
            </a:pPr>
            <a:endParaRPr lang="it-IT" sz="1600" dirty="0">
              <a:solidFill>
                <a:srgbClr val="000000"/>
              </a:solidFill>
            </a:endParaRPr>
          </a:p>
          <a:p>
            <a:pPr marL="0" lvl="0" indent="0">
              <a:spcBef>
                <a:spcPts val="1100"/>
              </a:spcBef>
              <a:buClr>
                <a:srgbClr val="000000"/>
              </a:buClr>
              <a:buSzPts val="1900"/>
              <a:buNone/>
            </a:pPr>
            <a:r>
              <a:rPr lang="en-US" sz="2800" dirty="0">
                <a:solidFill>
                  <a:srgbClr val="00B0F0"/>
                </a:solidFill>
              </a:rPr>
              <a:t>Professional profile and educational background.</a:t>
            </a:r>
          </a:p>
          <a:p>
            <a:pPr marL="0" lvl="0" indent="0">
              <a:spcBef>
                <a:spcPts val="1100"/>
              </a:spcBef>
              <a:buClr>
                <a:srgbClr val="000000"/>
              </a:buClr>
              <a:buSzPts val="1900"/>
              <a:buNone/>
            </a:pPr>
            <a:r>
              <a:rPr lang="hy-AM" sz="2800" dirty="0">
                <a:solidFill>
                  <a:srgbClr val="000000"/>
                </a:solidFill>
              </a:rPr>
              <a:t>Մասնագիտական պրոֆիլ և կրթական ֆոն։</a:t>
            </a:r>
            <a:endParaRPr lang="it-IT" sz="2800" dirty="0">
              <a:solidFill>
                <a:srgbClr val="000000"/>
              </a:solidFill>
            </a:endParaRPr>
          </a:p>
          <a:p>
            <a:pPr marL="0" lvl="0" indent="0">
              <a:spcBef>
                <a:spcPts val="1100"/>
              </a:spcBef>
              <a:buClr>
                <a:srgbClr val="000000"/>
              </a:buClr>
              <a:buSzPts val="1900"/>
              <a:buNone/>
            </a:pPr>
            <a:r>
              <a:rPr lang="en-US" sz="2800" dirty="0">
                <a:solidFill>
                  <a:srgbClr val="00B0F0"/>
                </a:solidFill>
              </a:rPr>
              <a:t>Personal characteristics</a:t>
            </a:r>
          </a:p>
          <a:p>
            <a:pPr marL="0" lvl="0" indent="0">
              <a:spcBef>
                <a:spcPts val="1100"/>
              </a:spcBef>
              <a:buClr>
                <a:srgbClr val="000000"/>
              </a:buClr>
              <a:buSzPts val="1900"/>
              <a:buNone/>
            </a:pPr>
            <a:r>
              <a:rPr lang="hy-AM" sz="2800" dirty="0">
                <a:solidFill>
                  <a:srgbClr val="000000"/>
                </a:solidFill>
              </a:rPr>
              <a:t>Անձնական հատկանիշներ</a:t>
            </a:r>
            <a:endParaRPr lang="en-US" sz="2800" dirty="0">
              <a:solidFill>
                <a:srgbClr val="000000"/>
              </a:solidFill>
            </a:endParaRPr>
          </a:p>
          <a:p>
            <a:endParaRPr lang="it-IT" dirty="0"/>
          </a:p>
        </p:txBody>
      </p:sp>
      <p:pic>
        <p:nvPicPr>
          <p:cNvPr id="4" name="Immagine 3"/>
          <p:cNvPicPr>
            <a:picLocks noChangeAspect="1"/>
          </p:cNvPicPr>
          <p:nvPr/>
        </p:nvPicPr>
        <p:blipFill>
          <a:blip r:embed="rId2"/>
          <a:stretch>
            <a:fillRect/>
          </a:stretch>
        </p:blipFill>
        <p:spPr>
          <a:xfrm>
            <a:off x="9378176" y="0"/>
            <a:ext cx="2497874" cy="1870630"/>
          </a:xfrm>
          <a:prstGeom prst="rect">
            <a:avLst/>
          </a:prstGeom>
        </p:spPr>
      </p:pic>
      <p:pic>
        <p:nvPicPr>
          <p:cNvPr id="5" name="Google Shape;177;p1"/>
          <p:cNvPicPr preferRelativeResize="0"/>
          <p:nvPr/>
        </p:nvPicPr>
        <p:blipFill rotWithShape="1">
          <a:blip r:embed="rId3">
            <a:alphaModFix/>
          </a:blip>
          <a:srcRect/>
          <a:stretch/>
        </p:blipFill>
        <p:spPr>
          <a:xfrm>
            <a:off x="9255512" y="5567906"/>
            <a:ext cx="2620538" cy="565265"/>
          </a:xfrm>
          <a:prstGeom prst="rect">
            <a:avLst/>
          </a:prstGeom>
          <a:noFill/>
          <a:ln>
            <a:noFill/>
          </a:ln>
        </p:spPr>
      </p:pic>
    </p:spTree>
    <p:extLst>
      <p:ext uri="{BB962C8B-B14F-4D97-AF65-F5344CB8AC3E}">
        <p14:creationId xmlns:p14="http://schemas.microsoft.com/office/powerpoint/2010/main" val="170512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9378176" y="0"/>
            <a:ext cx="2497874" cy="1870630"/>
          </a:xfrm>
          <a:prstGeom prst="rect">
            <a:avLst/>
          </a:prstGeom>
        </p:spPr>
      </p:pic>
      <p:pic>
        <p:nvPicPr>
          <p:cNvPr id="5" name="Google Shape;177;p1"/>
          <p:cNvPicPr preferRelativeResize="0"/>
          <p:nvPr/>
        </p:nvPicPr>
        <p:blipFill rotWithShape="1">
          <a:blip r:embed="rId3">
            <a:alphaModFix/>
          </a:blip>
          <a:srcRect/>
          <a:stretch/>
        </p:blipFill>
        <p:spPr>
          <a:xfrm>
            <a:off x="356839" y="652682"/>
            <a:ext cx="2620538" cy="565265"/>
          </a:xfrm>
          <a:prstGeom prst="rect">
            <a:avLst/>
          </a:prstGeom>
          <a:noFill/>
          <a:ln>
            <a:noFill/>
          </a:ln>
        </p:spPr>
      </p:pic>
      <p:sp>
        <p:nvSpPr>
          <p:cNvPr id="7" name="Segnaposto testo 6"/>
          <p:cNvSpPr>
            <a:spLocks noGrp="1"/>
          </p:cNvSpPr>
          <p:nvPr>
            <p:ph type="body" idx="1"/>
          </p:nvPr>
        </p:nvSpPr>
        <p:spPr>
          <a:xfrm>
            <a:off x="1097280" y="1728439"/>
            <a:ext cx="10020486" cy="4140595"/>
          </a:xfrm>
        </p:spPr>
        <p:txBody>
          <a:bodyPr>
            <a:normAutofit fontScale="92500" lnSpcReduction="10000"/>
          </a:bodyPr>
          <a:lstStyle/>
          <a:p>
            <a:pPr marL="0" lvl="0" indent="0">
              <a:spcBef>
                <a:spcPts val="1100"/>
              </a:spcBef>
              <a:buClr>
                <a:srgbClr val="000000"/>
              </a:buClr>
              <a:buSzPts val="1900"/>
              <a:buNone/>
            </a:pPr>
            <a:r>
              <a:rPr lang="en-US" sz="2800" dirty="0">
                <a:solidFill>
                  <a:srgbClr val="00B0F0"/>
                </a:solidFill>
              </a:rPr>
              <a:t>The dream: definition, how I see the future.</a:t>
            </a:r>
          </a:p>
          <a:p>
            <a:pPr marL="0" lvl="0" indent="0">
              <a:spcBef>
                <a:spcPts val="1100"/>
              </a:spcBef>
              <a:buClr>
                <a:srgbClr val="000000"/>
              </a:buClr>
              <a:buSzPts val="1900"/>
              <a:buNone/>
            </a:pPr>
            <a:r>
              <a:rPr lang="hy-AM" sz="2800" dirty="0">
                <a:solidFill>
                  <a:srgbClr val="000000"/>
                </a:solidFill>
              </a:rPr>
              <a:t>Երազանքը՝ սահմանում, ինչպես եմ ես տեսնում ապագան։</a:t>
            </a:r>
            <a:endParaRPr lang="en-US" sz="2800" dirty="0">
              <a:solidFill>
                <a:srgbClr val="000000"/>
              </a:solidFill>
            </a:endParaRPr>
          </a:p>
          <a:p>
            <a:pPr marL="0" lvl="0" indent="0">
              <a:spcBef>
                <a:spcPts val="1100"/>
              </a:spcBef>
              <a:buClr>
                <a:srgbClr val="000000"/>
              </a:buClr>
              <a:buSzPts val="1900"/>
              <a:buNone/>
            </a:pPr>
            <a:endParaRPr lang="en-US" sz="2800" dirty="0">
              <a:solidFill>
                <a:srgbClr val="00B0F0"/>
              </a:solidFill>
            </a:endParaRPr>
          </a:p>
          <a:p>
            <a:pPr marL="0" lvl="0" indent="0">
              <a:spcBef>
                <a:spcPts val="1100"/>
              </a:spcBef>
              <a:buClr>
                <a:srgbClr val="000000"/>
              </a:buClr>
              <a:buSzPts val="1900"/>
              <a:buNone/>
            </a:pPr>
            <a:r>
              <a:rPr lang="en-US" sz="2800" dirty="0">
                <a:solidFill>
                  <a:srgbClr val="00B0F0"/>
                </a:solidFill>
              </a:rPr>
              <a:t>Life plan.</a:t>
            </a:r>
          </a:p>
          <a:p>
            <a:pPr marL="0" lvl="0" indent="0">
              <a:spcBef>
                <a:spcPts val="1100"/>
              </a:spcBef>
              <a:buClr>
                <a:srgbClr val="000000"/>
              </a:buClr>
              <a:buSzPts val="1900"/>
              <a:buNone/>
            </a:pPr>
            <a:r>
              <a:rPr lang="hy-AM" sz="2800" dirty="0">
                <a:solidFill>
                  <a:srgbClr val="000000"/>
                </a:solidFill>
              </a:rPr>
              <a:t>Կյանքի պլան։</a:t>
            </a:r>
            <a:endParaRPr lang="it-IT" sz="2800" dirty="0">
              <a:solidFill>
                <a:srgbClr val="000000"/>
              </a:solidFill>
            </a:endParaRPr>
          </a:p>
          <a:p>
            <a:pPr marL="0" lvl="0" indent="0">
              <a:spcBef>
                <a:spcPts val="1100"/>
              </a:spcBef>
              <a:buClr>
                <a:srgbClr val="000000"/>
              </a:buClr>
              <a:buSzPts val="1900"/>
              <a:buNone/>
            </a:pPr>
            <a:endParaRPr lang="en-US" sz="2800" dirty="0">
              <a:solidFill>
                <a:srgbClr val="000000"/>
              </a:solidFill>
            </a:endParaRPr>
          </a:p>
          <a:p>
            <a:pPr marL="0" lvl="0" indent="0">
              <a:spcBef>
                <a:spcPts val="1100"/>
              </a:spcBef>
              <a:buClr>
                <a:srgbClr val="000000"/>
              </a:buClr>
              <a:buSzPts val="1900"/>
              <a:buNone/>
            </a:pPr>
            <a:r>
              <a:rPr lang="en-US" sz="2800" dirty="0">
                <a:solidFill>
                  <a:srgbClr val="00B0F0"/>
                </a:solidFill>
              </a:rPr>
              <a:t>Work: the concept of work in history and law; productive sectors.</a:t>
            </a:r>
            <a:endParaRPr lang="it-IT" sz="2800" dirty="0">
              <a:solidFill>
                <a:srgbClr val="00B0F0"/>
              </a:solidFill>
            </a:endParaRPr>
          </a:p>
          <a:p>
            <a:pPr marL="0" lvl="0" indent="0">
              <a:spcBef>
                <a:spcPts val="1100"/>
              </a:spcBef>
              <a:buClr>
                <a:srgbClr val="000000"/>
              </a:buClr>
              <a:buSzPts val="1900"/>
              <a:buNone/>
            </a:pPr>
            <a:r>
              <a:rPr lang="hy-AM" sz="2800" dirty="0">
                <a:solidFill>
                  <a:srgbClr val="000000"/>
                </a:solidFill>
              </a:rPr>
              <a:t>Աշխատանք՝ աշխատանքի հասկացությունը պատմության և իրավունքի մեջ; արտադրողական ոլորտներ։</a:t>
            </a:r>
            <a:endParaRPr lang="it-IT" sz="2800" dirty="0">
              <a:solidFill>
                <a:srgbClr val="000000"/>
              </a:solidFill>
            </a:endParaRPr>
          </a:p>
          <a:p>
            <a:endParaRPr lang="it-IT" dirty="0"/>
          </a:p>
        </p:txBody>
      </p:sp>
    </p:spTree>
    <p:extLst>
      <p:ext uri="{BB962C8B-B14F-4D97-AF65-F5344CB8AC3E}">
        <p14:creationId xmlns:p14="http://schemas.microsoft.com/office/powerpoint/2010/main" val="184331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3998" y="286603"/>
            <a:ext cx="10058400" cy="1450800"/>
          </a:xfrm>
        </p:spPr>
        <p:txBody>
          <a:bodyPr/>
          <a:lstStyle/>
          <a:p>
            <a:r>
              <a:rPr lang="it-IT" sz="4400" b="1" dirty="0">
                <a:solidFill>
                  <a:srgbClr val="4A7B29"/>
                </a:solidFill>
              </a:rPr>
              <a:t>THIRD YEAR   </a:t>
            </a:r>
            <a:r>
              <a:rPr lang="hy-AM" sz="4400" b="1" dirty="0">
                <a:solidFill>
                  <a:srgbClr val="4A7B29"/>
                </a:solidFill>
              </a:rPr>
              <a:t>Երրորդ տարի</a:t>
            </a:r>
            <a:r>
              <a:rPr lang="it-IT" sz="4400" b="1" dirty="0">
                <a:solidFill>
                  <a:srgbClr val="4A7B29"/>
                </a:solidFill>
              </a:rPr>
              <a:t/>
            </a:r>
            <a:br>
              <a:rPr lang="it-IT" sz="4400" b="1" dirty="0">
                <a:solidFill>
                  <a:srgbClr val="4A7B29"/>
                </a:solidFill>
              </a:rPr>
            </a:br>
            <a:r>
              <a:rPr lang="en-US" sz="4000" dirty="0">
                <a:solidFill>
                  <a:srgbClr val="4A7B29"/>
                </a:solidFill>
              </a:rPr>
              <a:t>Duration: 20 hours  </a:t>
            </a:r>
            <a:r>
              <a:rPr lang="hy-AM" sz="4000" dirty="0" smtClean="0">
                <a:solidFill>
                  <a:srgbClr val="4A7B29"/>
                </a:solidFill>
              </a:rPr>
              <a:t>Տևողություն</a:t>
            </a:r>
            <a:r>
              <a:rPr lang="hy-AM" sz="4000" dirty="0">
                <a:solidFill>
                  <a:srgbClr val="4A7B29"/>
                </a:solidFill>
              </a:rPr>
              <a:t>՝ 20 ժամ</a:t>
            </a:r>
            <a:endParaRPr lang="it-IT" dirty="0"/>
          </a:p>
        </p:txBody>
      </p:sp>
      <p:sp>
        <p:nvSpPr>
          <p:cNvPr id="3" name="Segnaposto testo 2"/>
          <p:cNvSpPr>
            <a:spLocks noGrp="1"/>
          </p:cNvSpPr>
          <p:nvPr>
            <p:ph type="body" idx="1"/>
          </p:nvPr>
        </p:nvSpPr>
        <p:spPr>
          <a:xfrm>
            <a:off x="493999" y="1737403"/>
            <a:ext cx="10813338" cy="4309903"/>
          </a:xfrm>
        </p:spPr>
        <p:txBody>
          <a:bodyPr>
            <a:normAutofit/>
          </a:bodyPr>
          <a:lstStyle/>
          <a:p>
            <a:pPr marL="0" lvl="0" indent="0">
              <a:spcBef>
                <a:spcPts val="1100"/>
              </a:spcBef>
              <a:buClr>
                <a:srgbClr val="000000"/>
              </a:buClr>
              <a:buSzPts val="1900"/>
              <a:buNone/>
            </a:pPr>
            <a:r>
              <a:rPr lang="en-US" sz="3200" b="1" dirty="0">
                <a:solidFill>
                  <a:srgbClr val="FFC000"/>
                </a:solidFill>
              </a:rPr>
              <a:t>DEFINITION, EVALUATION AND VALORIZATION OF PERSONAL AND PROFESSIONAL PROJECTS</a:t>
            </a:r>
          </a:p>
          <a:p>
            <a:pPr marL="0" lvl="0" indent="0">
              <a:spcBef>
                <a:spcPts val="1100"/>
              </a:spcBef>
              <a:buClr>
                <a:srgbClr val="000000"/>
              </a:buClr>
              <a:buSzPts val="1900"/>
              <a:buNone/>
            </a:pPr>
            <a:r>
              <a:rPr lang="hy-AM" sz="2800" dirty="0">
                <a:solidFill>
                  <a:srgbClr val="000000"/>
                </a:solidFill>
              </a:rPr>
              <a:t>Անձնական և մասնագիտական նախագծերի սահմանում, գնահատում և արժևորում</a:t>
            </a:r>
            <a:endParaRPr lang="it-IT" sz="2800" dirty="0">
              <a:solidFill>
                <a:srgbClr val="000000"/>
              </a:solidFill>
            </a:endParaRPr>
          </a:p>
          <a:p>
            <a:pPr marL="0" lvl="0" indent="0">
              <a:spcBef>
                <a:spcPts val="1100"/>
              </a:spcBef>
              <a:buClr>
                <a:srgbClr val="000000"/>
              </a:buClr>
              <a:buSzPts val="1900"/>
              <a:buNone/>
            </a:pPr>
            <a:r>
              <a:rPr lang="en-US" sz="2800" dirty="0">
                <a:solidFill>
                  <a:srgbClr val="00B0F0"/>
                </a:solidFill>
              </a:rPr>
              <a:t>Preparation for the internship; completion of the intern's logbook; review of the internship.</a:t>
            </a:r>
          </a:p>
          <a:p>
            <a:pPr marL="0" lvl="0" indent="0">
              <a:spcBef>
                <a:spcPts val="1100"/>
              </a:spcBef>
              <a:buClr>
                <a:srgbClr val="000000"/>
              </a:buClr>
              <a:buSzPts val="1900"/>
              <a:buNone/>
            </a:pPr>
            <a:r>
              <a:rPr lang="hy-AM" sz="2800" dirty="0">
                <a:solidFill>
                  <a:srgbClr val="000000"/>
                </a:solidFill>
              </a:rPr>
              <a:t>Պրակտիկայի նախապատրաստում; պրակտիկանտի օրագրի լրացում; պրակտիկայի վերանայում։</a:t>
            </a:r>
            <a:endParaRPr lang="en-US" sz="2800" dirty="0">
              <a:solidFill>
                <a:srgbClr val="000000"/>
              </a:solidFill>
            </a:endParaRPr>
          </a:p>
          <a:p>
            <a:endParaRPr lang="it-IT" dirty="0"/>
          </a:p>
        </p:txBody>
      </p:sp>
      <p:pic>
        <p:nvPicPr>
          <p:cNvPr id="4" name="Immagine 3"/>
          <p:cNvPicPr>
            <a:picLocks noChangeAspect="1"/>
          </p:cNvPicPr>
          <p:nvPr/>
        </p:nvPicPr>
        <p:blipFill>
          <a:blip r:embed="rId2"/>
          <a:stretch>
            <a:fillRect/>
          </a:stretch>
        </p:blipFill>
        <p:spPr>
          <a:xfrm>
            <a:off x="9556076" y="0"/>
            <a:ext cx="2319974" cy="1737403"/>
          </a:xfrm>
          <a:prstGeom prst="rect">
            <a:avLst/>
          </a:prstGeom>
        </p:spPr>
      </p:pic>
      <p:pic>
        <p:nvPicPr>
          <p:cNvPr id="5" name="Google Shape;177;p1"/>
          <p:cNvPicPr preferRelativeResize="0"/>
          <p:nvPr/>
        </p:nvPicPr>
        <p:blipFill rotWithShape="1">
          <a:blip r:embed="rId3">
            <a:alphaModFix/>
          </a:blip>
          <a:srcRect/>
          <a:stretch/>
        </p:blipFill>
        <p:spPr>
          <a:xfrm>
            <a:off x="9255512" y="5567906"/>
            <a:ext cx="2620538" cy="565265"/>
          </a:xfrm>
          <a:prstGeom prst="rect">
            <a:avLst/>
          </a:prstGeom>
          <a:noFill/>
          <a:ln>
            <a:noFill/>
          </a:ln>
        </p:spPr>
      </p:pic>
    </p:spTree>
    <p:extLst>
      <p:ext uri="{BB962C8B-B14F-4D97-AF65-F5344CB8AC3E}">
        <p14:creationId xmlns:p14="http://schemas.microsoft.com/office/powerpoint/2010/main" val="300510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9556076" y="0"/>
            <a:ext cx="2319974" cy="1737403"/>
          </a:xfrm>
          <a:prstGeom prst="rect">
            <a:avLst/>
          </a:prstGeom>
        </p:spPr>
      </p:pic>
      <p:pic>
        <p:nvPicPr>
          <p:cNvPr id="5" name="Google Shape;177;p1"/>
          <p:cNvPicPr preferRelativeResize="0"/>
          <p:nvPr/>
        </p:nvPicPr>
        <p:blipFill rotWithShape="1">
          <a:blip r:embed="rId3">
            <a:alphaModFix/>
          </a:blip>
          <a:srcRect/>
          <a:stretch/>
        </p:blipFill>
        <p:spPr>
          <a:xfrm>
            <a:off x="657663" y="672521"/>
            <a:ext cx="2620538" cy="565265"/>
          </a:xfrm>
          <a:prstGeom prst="rect">
            <a:avLst/>
          </a:prstGeom>
          <a:noFill/>
          <a:ln>
            <a:noFill/>
          </a:ln>
        </p:spPr>
      </p:pic>
      <p:sp>
        <p:nvSpPr>
          <p:cNvPr id="6" name="Segnaposto testo 5"/>
          <p:cNvSpPr>
            <a:spLocks noGrp="1"/>
          </p:cNvSpPr>
          <p:nvPr>
            <p:ph type="body" idx="1"/>
          </p:nvPr>
        </p:nvSpPr>
        <p:spPr>
          <a:xfrm>
            <a:off x="657663" y="1827238"/>
            <a:ext cx="10058400" cy="4023300"/>
          </a:xfrm>
        </p:spPr>
        <p:txBody>
          <a:bodyPr>
            <a:normAutofit fontScale="92500" lnSpcReduction="20000"/>
          </a:bodyPr>
          <a:lstStyle/>
          <a:p>
            <a:pPr marL="0" lvl="0" indent="0">
              <a:spcBef>
                <a:spcPts val="1100"/>
              </a:spcBef>
              <a:buClr>
                <a:srgbClr val="000000"/>
              </a:buClr>
              <a:buSzPts val="1900"/>
              <a:buNone/>
            </a:pPr>
            <a:r>
              <a:rPr lang="en-US" sz="2800" dirty="0">
                <a:solidFill>
                  <a:srgbClr val="00B0F0"/>
                </a:solidFill>
              </a:rPr>
              <a:t>Job search tools: websites, advertisements, and sources of information.</a:t>
            </a:r>
          </a:p>
          <a:p>
            <a:pPr marL="0" lvl="0" indent="0">
              <a:spcBef>
                <a:spcPts val="1100"/>
              </a:spcBef>
              <a:buClr>
                <a:srgbClr val="000000"/>
              </a:buClr>
              <a:buSzPts val="1900"/>
              <a:buNone/>
            </a:pPr>
            <a:r>
              <a:rPr lang="hy-AM" sz="2800" dirty="0">
                <a:solidFill>
                  <a:srgbClr val="000000"/>
                </a:solidFill>
              </a:rPr>
              <a:t>Աշխատանքի որոնման գործիքներ՝ կայքեր, հայտարարություններ և տեղեկատվության աղբյուրներ։</a:t>
            </a:r>
            <a:endParaRPr lang="en-US" sz="2800" dirty="0">
              <a:solidFill>
                <a:srgbClr val="000000"/>
              </a:solidFill>
            </a:endParaRPr>
          </a:p>
          <a:p>
            <a:pPr marL="0" lvl="0" indent="0">
              <a:spcBef>
                <a:spcPts val="1100"/>
              </a:spcBef>
              <a:buClr>
                <a:srgbClr val="000000"/>
              </a:buClr>
              <a:buSzPts val="1900"/>
              <a:buNone/>
            </a:pPr>
            <a:endParaRPr lang="en-US" sz="2800" dirty="0">
              <a:solidFill>
                <a:srgbClr val="00B0F0"/>
              </a:solidFill>
            </a:endParaRPr>
          </a:p>
          <a:p>
            <a:pPr marL="0" lvl="0" indent="0">
              <a:spcBef>
                <a:spcPts val="1100"/>
              </a:spcBef>
              <a:buClr>
                <a:srgbClr val="000000"/>
              </a:buClr>
              <a:buSzPts val="1900"/>
              <a:buNone/>
            </a:pPr>
            <a:r>
              <a:rPr lang="en-US" sz="2800" dirty="0">
                <a:solidFill>
                  <a:srgbClr val="00B0F0"/>
                </a:solidFill>
              </a:rPr>
              <a:t>CV and cover letter: </a:t>
            </a:r>
            <a:r>
              <a:rPr lang="it-IT" sz="2800" dirty="0">
                <a:solidFill>
                  <a:srgbClr val="000000"/>
                </a:solidFill>
                <a:hlinkClick r:id="rId4"/>
              </a:rPr>
              <a:t>https://europass.europa.eu/it</a:t>
            </a:r>
            <a:endParaRPr lang="it-IT" sz="2800" dirty="0">
              <a:solidFill>
                <a:srgbClr val="000000"/>
              </a:solidFill>
            </a:endParaRPr>
          </a:p>
          <a:p>
            <a:pPr marL="0" lvl="0" indent="0">
              <a:spcBef>
                <a:spcPts val="1100"/>
              </a:spcBef>
              <a:buClr>
                <a:srgbClr val="000000"/>
              </a:buClr>
              <a:buSzPts val="1900"/>
              <a:buNone/>
            </a:pPr>
            <a:r>
              <a:rPr lang="hy-AM" sz="2800" dirty="0">
                <a:solidFill>
                  <a:srgbClr val="000000"/>
                </a:solidFill>
              </a:rPr>
              <a:t>Կենսագրական տվյալներ (</a:t>
            </a:r>
            <a:r>
              <a:rPr lang="en-US" sz="2800" dirty="0">
                <a:solidFill>
                  <a:srgbClr val="000000"/>
                </a:solidFill>
              </a:rPr>
              <a:t>CV) </a:t>
            </a:r>
            <a:r>
              <a:rPr lang="hy-AM" sz="2800" dirty="0">
                <a:solidFill>
                  <a:srgbClr val="000000"/>
                </a:solidFill>
              </a:rPr>
              <a:t>և ուղեկցող նամակ</a:t>
            </a:r>
            <a:endParaRPr lang="en-US" sz="2800" dirty="0">
              <a:solidFill>
                <a:srgbClr val="000000"/>
              </a:solidFill>
            </a:endParaRPr>
          </a:p>
          <a:p>
            <a:pPr marL="0" lvl="0" indent="0">
              <a:spcBef>
                <a:spcPts val="1100"/>
              </a:spcBef>
              <a:buClr>
                <a:srgbClr val="000000"/>
              </a:buClr>
              <a:buSzPts val="1900"/>
              <a:buNone/>
            </a:pPr>
            <a:endParaRPr lang="en-US" sz="2800" dirty="0">
              <a:solidFill>
                <a:srgbClr val="00B0F0"/>
              </a:solidFill>
            </a:endParaRPr>
          </a:p>
          <a:p>
            <a:pPr marL="0" lvl="0" indent="0">
              <a:spcBef>
                <a:spcPts val="1100"/>
              </a:spcBef>
              <a:buClr>
                <a:srgbClr val="000000"/>
              </a:buClr>
              <a:buSzPts val="1900"/>
              <a:buNone/>
            </a:pPr>
            <a:r>
              <a:rPr lang="en-US" sz="2800" dirty="0">
                <a:solidFill>
                  <a:srgbClr val="00B0F0"/>
                </a:solidFill>
              </a:rPr>
              <a:t>Job interview</a:t>
            </a:r>
          </a:p>
          <a:p>
            <a:pPr marL="0" lvl="0" indent="0">
              <a:spcBef>
                <a:spcPts val="1100"/>
              </a:spcBef>
              <a:buClr>
                <a:srgbClr val="000000"/>
              </a:buClr>
              <a:buSzPts val="1900"/>
              <a:buNone/>
            </a:pPr>
            <a:r>
              <a:rPr lang="hy-AM" sz="2800" dirty="0">
                <a:solidFill>
                  <a:srgbClr val="000000"/>
                </a:solidFill>
              </a:rPr>
              <a:t>Աշխատանքային հարցազրույց </a:t>
            </a:r>
            <a:endParaRPr lang="it-IT" sz="2800" dirty="0">
              <a:solidFill>
                <a:srgbClr val="000000"/>
              </a:solidFill>
            </a:endParaRPr>
          </a:p>
          <a:p>
            <a:endParaRPr lang="it-IT" dirty="0"/>
          </a:p>
        </p:txBody>
      </p:sp>
    </p:spTree>
    <p:extLst>
      <p:ext uri="{BB962C8B-B14F-4D97-AF65-F5344CB8AC3E}">
        <p14:creationId xmlns:p14="http://schemas.microsoft.com/office/powerpoint/2010/main" val="362218124"/>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635</Words>
  <Application>Microsoft Office PowerPoint</Application>
  <PresentationFormat>Widescreen</PresentationFormat>
  <Paragraphs>123</Paragraphs>
  <Slides>15</Slides>
  <Notes>3</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15</vt:i4>
      </vt:variant>
    </vt:vector>
  </HeadingPairs>
  <TitlesOfParts>
    <vt:vector size="22" baseType="lpstr">
      <vt:lpstr>Arial</vt:lpstr>
      <vt:lpstr>Britannic Bold</vt:lpstr>
      <vt:lpstr>Calibri</vt:lpstr>
      <vt:lpstr>Times New Roman</vt:lpstr>
      <vt:lpstr>Wingdings</vt:lpstr>
      <vt:lpstr>Retrospect</vt:lpstr>
      <vt:lpstr>Office Theme</vt:lpstr>
      <vt:lpstr>IMPROVET-AM</vt:lpstr>
      <vt:lpstr>FIRST YEAR Առաջին տարի  Duration: 20 hours        Տևողություն՝ 20 ժամ</vt:lpstr>
      <vt:lpstr>The context of the training course Ուսուցման դասընթացի համատեքստը</vt:lpstr>
      <vt:lpstr>PERSONAL CHARACTERISTICS Անձնական հատկանիշներ</vt:lpstr>
      <vt:lpstr>Presentazione standard di PowerPoint</vt:lpstr>
      <vt:lpstr>SECOND YEAR Duration: 10 hours        Տևողություն՝ 10 ժամ </vt:lpstr>
      <vt:lpstr>Presentazione standard di PowerPoint</vt:lpstr>
      <vt:lpstr>THIRD YEAR   Երրորդ տարի Duration: 20 hours  Տևողություն՝ 20 ժամ</vt:lpstr>
      <vt:lpstr>Presentazione standard di PowerPoint</vt:lpstr>
      <vt:lpstr>Presentazione standard di PowerPoint</vt:lpstr>
      <vt:lpstr>Presentazione standard di PowerPoint</vt:lpstr>
      <vt:lpstr>Presentazione standard di PowerPoint</vt:lpstr>
      <vt:lpstr>Presentazione standard di PowerPoint</vt:lpstr>
      <vt:lpstr>Examples of method and exercise sheets:</vt:lpstr>
      <vt:lpstr>Examples of method and exercise 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IMPROVET-AM</dc:title>
  <dc:creator>User</dc:creator>
  <cp:lastModifiedBy>Laratore Elena</cp:lastModifiedBy>
  <cp:revision>63</cp:revision>
  <dcterms:created xsi:type="dcterms:W3CDTF">2023-12-08T07:34:46Z</dcterms:created>
  <dcterms:modified xsi:type="dcterms:W3CDTF">2025-11-18T14:02:24Z</dcterms:modified>
</cp:coreProperties>
</file>